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2" r:id="rId7"/>
    <p:sldId id="260" r:id="rId8"/>
    <p:sldId id="263" r:id="rId9"/>
    <p:sldId id="267" r:id="rId10"/>
    <p:sldId id="268" r:id="rId11"/>
    <p:sldId id="269" r:id="rId12"/>
    <p:sldId id="270" r:id="rId13"/>
    <p:sldId id="271" r:id="rId14"/>
    <p:sldId id="272" r:id="rId15"/>
    <p:sldId id="273" r:id="rId16"/>
    <p:sldId id="265"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216"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85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6175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75910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9296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183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526842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55080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868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toptut.com/the-3-major-limitations-of-ai/" TargetMode="Externa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vnote.ddlee.cc/2019/08/17/classification-to-panoptic-segmentation-visual-understanding-cvpr"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hyperlink" Target="https://blog.csdn.net/shuiCSDN/article/details/104001092"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hyperlink" Target="https://medium.com/@siddheshb008/resnet-architecture-explained-47309ea9283d"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frontiersin.org/articles/10.3389/fpls.2020.601250/full" TargetMode="Externa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200031"/>
            <a:ext cx="7934325" cy="3137535"/>
          </a:xfrm>
          <a:prstGeom prst="rect">
            <a:avLst/>
          </a:prstGeom>
          <a:noFill/>
          <a:ln/>
        </p:spPr>
        <p:txBody>
          <a:bodyPr wrap="square" rtlCol="0" anchor="t"/>
          <a:lstStyle/>
          <a:p>
            <a:pPr marL="0" indent="0">
              <a:lnSpc>
                <a:spcPts val="6177"/>
              </a:lnSpc>
              <a:buNone/>
            </a:pPr>
            <a:r>
              <a:rPr lang="en-US" sz="4942" b="1" dirty="0">
                <a:solidFill>
                  <a:srgbClr val="9998FF"/>
                </a:solidFill>
                <a:latin typeface="Barlow" pitchFamily="34" charset="0"/>
                <a:ea typeface="Barlow" pitchFamily="34" charset="-122"/>
                <a:cs typeface="Barlow" pitchFamily="34" charset="-120"/>
              </a:rPr>
              <a:t>Crop Fertilizer Recommendation and Plant Disease Detection Using ResNet</a:t>
            </a:r>
            <a:endParaRPr lang="en-US" sz="4942" dirty="0"/>
          </a:p>
        </p:txBody>
      </p:sp>
      <p:sp>
        <p:nvSpPr>
          <p:cNvPr id="6" name="Text 3"/>
          <p:cNvSpPr/>
          <p:nvPr/>
        </p:nvSpPr>
        <p:spPr>
          <a:xfrm>
            <a:off x="6091238" y="4596765"/>
            <a:ext cx="7934325" cy="1936075"/>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 AgriSmart is a comprehensive web application developed to assist farmers in optimizing crop selection, fertilizer use, and plant disease management. This project, undertaken by Aadarsh (12112120) under the supervision of Mr. Ankit Kumar Jain at the National Institute of Technology, Kurukshetra, leverages advanced technologies including machine learning and deep learning to provide tailored agricultural solutions. The application offers three primary services: Crop Recommendation, Fertilizer Suggestion, and Disease Detection, with the latter utilizing the powerful ResNet architecture for accurate plant health diagnosis.</a:t>
            </a:r>
            <a:endParaRPr lang="en-US" sz="1361" dirty="0"/>
          </a:p>
        </p:txBody>
      </p:sp>
      <p:sp>
        <p:nvSpPr>
          <p:cNvPr id="7" name="Shape 4"/>
          <p:cNvSpPr/>
          <p:nvPr/>
        </p:nvSpPr>
        <p:spPr>
          <a:xfrm>
            <a:off x="6091238" y="6740009"/>
            <a:ext cx="276463" cy="276463"/>
          </a:xfrm>
          <a:prstGeom prst="roundRect">
            <a:avLst>
              <a:gd name="adj" fmla="val 33071643"/>
            </a:avLst>
          </a:prstGeom>
          <a:noFill/>
          <a:ln w="7620">
            <a:solidFill>
              <a:srgbClr val="FFFFFF"/>
            </a:solidFill>
            <a:prstDash val="solid"/>
          </a:ln>
        </p:spPr>
        <p:txBody>
          <a:bodyPr/>
          <a:lstStyle/>
          <a:p>
            <a:endParaRPr lang="en-GB"/>
          </a:p>
        </p:txBody>
      </p:sp>
      <p:pic>
        <p:nvPicPr>
          <p:cNvPr id="8" name="Image 1" descr="preencoded.png"/>
          <p:cNvPicPr>
            <a:picLocks noChangeAspect="1"/>
          </p:cNvPicPr>
          <p:nvPr/>
        </p:nvPicPr>
        <p:blipFill>
          <a:blip r:embed="rId4"/>
          <a:stretch>
            <a:fillRect/>
          </a:stretch>
        </p:blipFill>
        <p:spPr>
          <a:xfrm>
            <a:off x="6098857" y="6747629"/>
            <a:ext cx="261223" cy="261223"/>
          </a:xfrm>
          <a:prstGeom prst="rect">
            <a:avLst/>
          </a:prstGeom>
        </p:spPr>
      </p:pic>
      <p:sp>
        <p:nvSpPr>
          <p:cNvPr id="9" name="Text 5"/>
          <p:cNvSpPr/>
          <p:nvPr/>
        </p:nvSpPr>
        <p:spPr>
          <a:xfrm>
            <a:off x="6454021" y="6727150"/>
            <a:ext cx="1147763" cy="302300"/>
          </a:xfrm>
          <a:prstGeom prst="rect">
            <a:avLst/>
          </a:prstGeom>
          <a:noFill/>
          <a:ln/>
        </p:spPr>
        <p:txBody>
          <a:bodyPr wrap="none" rtlCol="0" anchor="t"/>
          <a:lstStyle/>
          <a:p>
            <a:pPr marL="0" indent="0" algn="l">
              <a:lnSpc>
                <a:spcPts val="2381"/>
              </a:lnSpc>
              <a:buNone/>
            </a:pPr>
            <a:r>
              <a:rPr lang="en-US" sz="1701" b="1" dirty="0">
                <a:solidFill>
                  <a:srgbClr val="EEEFF5"/>
                </a:solidFill>
                <a:latin typeface="Montserrat" pitchFamily="34" charset="0"/>
                <a:ea typeface="Montserrat" pitchFamily="34" charset="-122"/>
                <a:cs typeface="Montserrat" pitchFamily="34" charset="-120"/>
              </a:rPr>
              <a:t>by </a:t>
            </a:r>
            <a:r>
              <a:rPr lang="en-US" sz="1701" b="1" dirty="0" err="1">
                <a:solidFill>
                  <a:srgbClr val="EEEFF5"/>
                </a:solidFill>
                <a:latin typeface="Montserrat" pitchFamily="34" charset="0"/>
                <a:ea typeface="Montserrat" pitchFamily="34" charset="-122"/>
                <a:cs typeface="Montserrat" pitchFamily="34" charset="-120"/>
              </a:rPr>
              <a:t>Aadarsh</a:t>
            </a:r>
            <a:r>
              <a:rPr lang="en-US" sz="1701" b="1" dirty="0">
                <a:solidFill>
                  <a:srgbClr val="EEEFF5"/>
                </a:solidFill>
                <a:latin typeface="Montserrat" pitchFamily="34" charset="0"/>
                <a:ea typeface="Montserrat" pitchFamily="34" charset="-122"/>
                <a:cs typeface="Montserrat" pitchFamily="34" charset="-120"/>
              </a:rPr>
              <a:t>(12112120)</a:t>
            </a:r>
            <a:endParaRPr lang="en-US" sz="170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346603" y="2699504"/>
            <a:ext cx="9096375"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Crop Recommendation System: Functionality</a:t>
            </a:r>
            <a:endParaRPr lang="en-US" sz="3581" dirty="0"/>
          </a:p>
        </p:txBody>
      </p:sp>
      <p:sp>
        <p:nvSpPr>
          <p:cNvPr id="6" name="Shape 3"/>
          <p:cNvSpPr/>
          <p:nvPr/>
        </p:nvSpPr>
        <p:spPr>
          <a:xfrm>
            <a:off x="7303770" y="3527227"/>
            <a:ext cx="22860" cy="4163020"/>
          </a:xfrm>
          <a:prstGeom prst="roundRect">
            <a:avLst>
              <a:gd name="adj" fmla="val 680400"/>
            </a:avLst>
          </a:prstGeom>
          <a:solidFill>
            <a:srgbClr val="60646A"/>
          </a:solidFill>
          <a:ln/>
        </p:spPr>
        <p:txBody>
          <a:bodyPr/>
          <a:lstStyle/>
          <a:p>
            <a:endParaRPr lang="en-GB"/>
          </a:p>
        </p:txBody>
      </p:sp>
      <p:sp>
        <p:nvSpPr>
          <p:cNvPr id="7" name="Shape 4"/>
          <p:cNvSpPr/>
          <p:nvPr/>
        </p:nvSpPr>
        <p:spPr>
          <a:xfrm>
            <a:off x="6538853" y="3904417"/>
            <a:ext cx="604837" cy="22860"/>
          </a:xfrm>
          <a:prstGeom prst="roundRect">
            <a:avLst>
              <a:gd name="adj" fmla="val 680400"/>
            </a:avLst>
          </a:prstGeom>
          <a:solidFill>
            <a:srgbClr val="60646A"/>
          </a:solidFill>
          <a:ln/>
        </p:spPr>
        <p:txBody>
          <a:bodyPr/>
          <a:lstStyle/>
          <a:p>
            <a:endParaRPr lang="en-GB"/>
          </a:p>
        </p:txBody>
      </p:sp>
      <p:sp>
        <p:nvSpPr>
          <p:cNvPr id="8" name="Shape 5"/>
          <p:cNvSpPr/>
          <p:nvPr/>
        </p:nvSpPr>
        <p:spPr>
          <a:xfrm>
            <a:off x="7120830" y="3721537"/>
            <a:ext cx="388739" cy="388739"/>
          </a:xfrm>
          <a:prstGeom prst="roundRect">
            <a:avLst>
              <a:gd name="adj" fmla="val 40011"/>
            </a:avLst>
          </a:prstGeom>
          <a:solidFill>
            <a:srgbClr val="282C32"/>
          </a:solidFill>
          <a:ln/>
        </p:spPr>
        <p:txBody>
          <a:bodyPr/>
          <a:lstStyle/>
          <a:p>
            <a:endParaRPr lang="en-GB"/>
          </a:p>
        </p:txBody>
      </p:sp>
      <p:sp>
        <p:nvSpPr>
          <p:cNvPr id="9" name="Text 6"/>
          <p:cNvSpPr/>
          <p:nvPr/>
        </p:nvSpPr>
        <p:spPr>
          <a:xfrm>
            <a:off x="7266801" y="3779401"/>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10" name="Text 7"/>
          <p:cNvSpPr/>
          <p:nvPr/>
        </p:nvSpPr>
        <p:spPr>
          <a:xfrm>
            <a:off x="4090868" y="3699986"/>
            <a:ext cx="2273856" cy="284202"/>
          </a:xfrm>
          <a:prstGeom prst="rect">
            <a:avLst/>
          </a:prstGeom>
          <a:noFill/>
          <a:ln/>
        </p:spPr>
        <p:txBody>
          <a:bodyPr wrap="none" rtlCol="0" anchor="t"/>
          <a:lstStyle/>
          <a:p>
            <a:pPr marL="0" indent="0" algn="r">
              <a:lnSpc>
                <a:spcPts val="2238"/>
              </a:lnSpc>
              <a:buNone/>
            </a:pPr>
            <a:r>
              <a:rPr lang="en-US" sz="1791" b="1" dirty="0">
                <a:solidFill>
                  <a:srgbClr val="EEEFF5"/>
                </a:solidFill>
                <a:latin typeface="Barlow" pitchFamily="34" charset="0"/>
                <a:ea typeface="Barlow" pitchFamily="34" charset="-122"/>
                <a:cs typeface="Barlow" pitchFamily="34" charset="-120"/>
              </a:rPr>
              <a:t>Input Collection</a:t>
            </a:r>
            <a:endParaRPr lang="en-US" sz="1791" dirty="0"/>
          </a:p>
        </p:txBody>
      </p:sp>
      <p:sp>
        <p:nvSpPr>
          <p:cNvPr id="11" name="Text 8"/>
          <p:cNvSpPr/>
          <p:nvPr/>
        </p:nvSpPr>
        <p:spPr>
          <a:xfrm>
            <a:off x="2346603" y="4087773"/>
            <a:ext cx="4018121" cy="553164"/>
          </a:xfrm>
          <a:prstGeom prst="rect">
            <a:avLst/>
          </a:prstGeom>
          <a:noFill/>
          <a:ln/>
        </p:spPr>
        <p:txBody>
          <a:bodyPr wrap="square" rtlCol="0" anchor="t"/>
          <a:lstStyle/>
          <a:p>
            <a:pPr marL="0" indent="0" algn="r">
              <a:lnSpc>
                <a:spcPts val="2177"/>
              </a:lnSpc>
              <a:buNone/>
            </a:pPr>
            <a:r>
              <a:rPr lang="en-US" sz="1361" dirty="0">
                <a:solidFill>
                  <a:srgbClr val="EEEFF5"/>
                </a:solidFill>
                <a:latin typeface="Montserrat" pitchFamily="34" charset="0"/>
                <a:ea typeface="Montserrat" pitchFamily="34" charset="-122"/>
                <a:cs typeface="Montserrat" pitchFamily="34" charset="-120"/>
              </a:rPr>
              <a:t>Gather soil NPK values and geographical location (state and city) from the user.</a:t>
            </a:r>
            <a:endParaRPr lang="en-US" sz="1361" dirty="0"/>
          </a:p>
        </p:txBody>
      </p:sp>
      <p:sp>
        <p:nvSpPr>
          <p:cNvPr id="12" name="Shape 9"/>
          <p:cNvSpPr/>
          <p:nvPr/>
        </p:nvSpPr>
        <p:spPr>
          <a:xfrm>
            <a:off x="7486710" y="4768453"/>
            <a:ext cx="604837" cy="22860"/>
          </a:xfrm>
          <a:prstGeom prst="roundRect">
            <a:avLst>
              <a:gd name="adj" fmla="val 680400"/>
            </a:avLst>
          </a:prstGeom>
          <a:solidFill>
            <a:srgbClr val="60646A"/>
          </a:solidFill>
          <a:ln/>
        </p:spPr>
        <p:txBody>
          <a:bodyPr/>
          <a:lstStyle/>
          <a:p>
            <a:endParaRPr lang="en-GB"/>
          </a:p>
        </p:txBody>
      </p:sp>
      <p:sp>
        <p:nvSpPr>
          <p:cNvPr id="13" name="Shape 10"/>
          <p:cNvSpPr/>
          <p:nvPr/>
        </p:nvSpPr>
        <p:spPr>
          <a:xfrm>
            <a:off x="7120830" y="4585573"/>
            <a:ext cx="388739" cy="388739"/>
          </a:xfrm>
          <a:prstGeom prst="roundRect">
            <a:avLst>
              <a:gd name="adj" fmla="val 40011"/>
            </a:avLst>
          </a:prstGeom>
          <a:solidFill>
            <a:srgbClr val="282C32"/>
          </a:solidFill>
          <a:ln/>
        </p:spPr>
        <p:txBody>
          <a:bodyPr/>
          <a:lstStyle/>
          <a:p>
            <a:endParaRPr lang="en-GB"/>
          </a:p>
        </p:txBody>
      </p:sp>
      <p:sp>
        <p:nvSpPr>
          <p:cNvPr id="14" name="Text 11"/>
          <p:cNvSpPr/>
          <p:nvPr/>
        </p:nvSpPr>
        <p:spPr>
          <a:xfrm>
            <a:off x="7238821" y="4643438"/>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5" name="Text 12"/>
          <p:cNvSpPr/>
          <p:nvPr/>
        </p:nvSpPr>
        <p:spPr>
          <a:xfrm>
            <a:off x="8265676" y="4564023"/>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Data Analysis</a:t>
            </a:r>
            <a:endParaRPr lang="en-US" sz="1791" dirty="0"/>
          </a:p>
        </p:txBody>
      </p:sp>
      <p:sp>
        <p:nvSpPr>
          <p:cNvPr id="16" name="Text 13"/>
          <p:cNvSpPr/>
          <p:nvPr/>
        </p:nvSpPr>
        <p:spPr>
          <a:xfrm>
            <a:off x="8265676" y="4951809"/>
            <a:ext cx="4018121"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Process input data using advanced machine learning models trained on historical crop performance and environmental data.</a:t>
            </a:r>
            <a:endParaRPr lang="en-US" sz="1361" dirty="0"/>
          </a:p>
        </p:txBody>
      </p:sp>
      <p:sp>
        <p:nvSpPr>
          <p:cNvPr id="17" name="Shape 14"/>
          <p:cNvSpPr/>
          <p:nvPr/>
        </p:nvSpPr>
        <p:spPr>
          <a:xfrm>
            <a:off x="6538853" y="5636300"/>
            <a:ext cx="604837" cy="22860"/>
          </a:xfrm>
          <a:prstGeom prst="roundRect">
            <a:avLst>
              <a:gd name="adj" fmla="val 680400"/>
            </a:avLst>
          </a:prstGeom>
          <a:solidFill>
            <a:srgbClr val="60646A"/>
          </a:solidFill>
          <a:ln/>
        </p:spPr>
        <p:txBody>
          <a:bodyPr/>
          <a:lstStyle/>
          <a:p>
            <a:endParaRPr lang="en-GB"/>
          </a:p>
        </p:txBody>
      </p:sp>
      <p:sp>
        <p:nvSpPr>
          <p:cNvPr id="18" name="Shape 15"/>
          <p:cNvSpPr/>
          <p:nvPr/>
        </p:nvSpPr>
        <p:spPr>
          <a:xfrm>
            <a:off x="7120830" y="5453420"/>
            <a:ext cx="388739" cy="388739"/>
          </a:xfrm>
          <a:prstGeom prst="roundRect">
            <a:avLst>
              <a:gd name="adj" fmla="val 40011"/>
            </a:avLst>
          </a:prstGeom>
          <a:solidFill>
            <a:srgbClr val="282C32"/>
          </a:solidFill>
          <a:ln/>
        </p:spPr>
        <p:txBody>
          <a:bodyPr/>
          <a:lstStyle/>
          <a:p>
            <a:endParaRPr lang="en-GB"/>
          </a:p>
        </p:txBody>
      </p:sp>
      <p:sp>
        <p:nvSpPr>
          <p:cNvPr id="19" name="Text 16"/>
          <p:cNvSpPr/>
          <p:nvPr/>
        </p:nvSpPr>
        <p:spPr>
          <a:xfrm>
            <a:off x="7241441" y="5511284"/>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20" name="Text 17"/>
          <p:cNvSpPr/>
          <p:nvPr/>
        </p:nvSpPr>
        <p:spPr>
          <a:xfrm>
            <a:off x="4090868" y="5431869"/>
            <a:ext cx="2273856" cy="284202"/>
          </a:xfrm>
          <a:prstGeom prst="rect">
            <a:avLst/>
          </a:prstGeom>
          <a:noFill/>
          <a:ln/>
        </p:spPr>
        <p:txBody>
          <a:bodyPr wrap="none" rtlCol="0" anchor="t"/>
          <a:lstStyle/>
          <a:p>
            <a:pPr marL="0" indent="0" algn="r">
              <a:lnSpc>
                <a:spcPts val="2238"/>
              </a:lnSpc>
              <a:buNone/>
            </a:pPr>
            <a:r>
              <a:rPr lang="en-US" sz="1791" b="1" dirty="0">
                <a:solidFill>
                  <a:srgbClr val="EEEFF5"/>
                </a:solidFill>
                <a:latin typeface="Barlow" pitchFamily="34" charset="0"/>
                <a:ea typeface="Barlow" pitchFamily="34" charset="-122"/>
                <a:cs typeface="Barlow" pitchFamily="34" charset="-120"/>
              </a:rPr>
              <a:t>Weather Integration</a:t>
            </a:r>
            <a:endParaRPr lang="en-US" sz="1791" dirty="0"/>
          </a:p>
        </p:txBody>
      </p:sp>
      <p:sp>
        <p:nvSpPr>
          <p:cNvPr id="21" name="Text 18"/>
          <p:cNvSpPr/>
          <p:nvPr/>
        </p:nvSpPr>
        <p:spPr>
          <a:xfrm>
            <a:off x="2346603" y="5819656"/>
            <a:ext cx="4018121" cy="829747"/>
          </a:xfrm>
          <a:prstGeom prst="rect">
            <a:avLst/>
          </a:prstGeom>
          <a:noFill/>
          <a:ln/>
        </p:spPr>
        <p:txBody>
          <a:bodyPr wrap="square" rtlCol="0" anchor="t"/>
          <a:lstStyle/>
          <a:p>
            <a:pPr marL="0" indent="0" algn="r">
              <a:lnSpc>
                <a:spcPts val="2177"/>
              </a:lnSpc>
              <a:buNone/>
            </a:pPr>
            <a:r>
              <a:rPr lang="en-US" sz="1361" dirty="0">
                <a:solidFill>
                  <a:srgbClr val="EEEFF5"/>
                </a:solidFill>
                <a:latin typeface="Montserrat" pitchFamily="34" charset="0"/>
                <a:ea typeface="Montserrat" pitchFamily="34" charset="-122"/>
                <a:cs typeface="Montserrat" pitchFamily="34" charset="-120"/>
              </a:rPr>
              <a:t>Incorporate real-time and historical weather data from reliable API to enhance recommendation accuracy.</a:t>
            </a:r>
            <a:endParaRPr lang="en-US" sz="1361" dirty="0"/>
          </a:p>
        </p:txBody>
      </p:sp>
      <p:sp>
        <p:nvSpPr>
          <p:cNvPr id="22" name="Shape 19"/>
          <p:cNvSpPr/>
          <p:nvPr/>
        </p:nvSpPr>
        <p:spPr>
          <a:xfrm>
            <a:off x="7486710" y="6504265"/>
            <a:ext cx="604837" cy="22860"/>
          </a:xfrm>
          <a:prstGeom prst="roundRect">
            <a:avLst>
              <a:gd name="adj" fmla="val 680400"/>
            </a:avLst>
          </a:prstGeom>
          <a:solidFill>
            <a:srgbClr val="60646A"/>
          </a:solidFill>
          <a:ln/>
        </p:spPr>
        <p:txBody>
          <a:bodyPr/>
          <a:lstStyle/>
          <a:p>
            <a:endParaRPr lang="en-GB"/>
          </a:p>
        </p:txBody>
      </p:sp>
      <p:sp>
        <p:nvSpPr>
          <p:cNvPr id="23" name="Shape 20"/>
          <p:cNvSpPr/>
          <p:nvPr/>
        </p:nvSpPr>
        <p:spPr>
          <a:xfrm>
            <a:off x="7120830" y="6321385"/>
            <a:ext cx="388739" cy="388739"/>
          </a:xfrm>
          <a:prstGeom prst="roundRect">
            <a:avLst>
              <a:gd name="adj" fmla="val 40011"/>
            </a:avLst>
          </a:prstGeom>
          <a:solidFill>
            <a:srgbClr val="282C32"/>
          </a:solidFill>
          <a:ln/>
        </p:spPr>
        <p:txBody>
          <a:bodyPr/>
          <a:lstStyle/>
          <a:p>
            <a:endParaRPr lang="en-GB"/>
          </a:p>
        </p:txBody>
      </p:sp>
      <p:sp>
        <p:nvSpPr>
          <p:cNvPr id="24" name="Text 21"/>
          <p:cNvSpPr/>
          <p:nvPr/>
        </p:nvSpPr>
        <p:spPr>
          <a:xfrm>
            <a:off x="7232630" y="6379250"/>
            <a:ext cx="165140"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4</a:t>
            </a:r>
            <a:endParaRPr lang="en-US" sz="2149" dirty="0"/>
          </a:p>
        </p:txBody>
      </p:sp>
      <p:sp>
        <p:nvSpPr>
          <p:cNvPr id="25" name="Text 22"/>
          <p:cNvSpPr/>
          <p:nvPr/>
        </p:nvSpPr>
        <p:spPr>
          <a:xfrm>
            <a:off x="8265676" y="6299835"/>
            <a:ext cx="2932152"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Recommendation Generation</a:t>
            </a:r>
            <a:endParaRPr lang="en-US" sz="1791" dirty="0"/>
          </a:p>
        </p:txBody>
      </p:sp>
      <p:sp>
        <p:nvSpPr>
          <p:cNvPr id="26" name="Text 23"/>
          <p:cNvSpPr/>
          <p:nvPr/>
        </p:nvSpPr>
        <p:spPr>
          <a:xfrm>
            <a:off x="8265676" y="6687622"/>
            <a:ext cx="4018121"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Output tailored crop suggestions based on analyzed data, including planting time and care instructions.</a:t>
            </a:r>
            <a:endParaRPr lang="en-US" sz="1361" dirty="0"/>
          </a:p>
        </p:txBody>
      </p:sp>
    </p:spTree>
    <p:extLst>
      <p:ext uri="{BB962C8B-B14F-4D97-AF65-F5344CB8AC3E}">
        <p14:creationId xmlns:p14="http://schemas.microsoft.com/office/powerpoint/2010/main" val="400967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sp>
        <p:nvSpPr>
          <p:cNvPr id="4" name="Text 2"/>
          <p:cNvSpPr/>
          <p:nvPr/>
        </p:nvSpPr>
        <p:spPr>
          <a:xfrm>
            <a:off x="864037" y="1969532"/>
            <a:ext cx="11301174"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Fertilizer Suggestion System: Overview</a:t>
            </a:r>
            <a:endParaRPr lang="en-US" sz="5116" dirty="0"/>
          </a:p>
        </p:txBody>
      </p:sp>
      <p:sp>
        <p:nvSpPr>
          <p:cNvPr id="5" name="Text 3"/>
          <p:cNvSpPr/>
          <p:nvPr/>
        </p:nvSpPr>
        <p:spPr>
          <a:xfrm>
            <a:off x="864037" y="3398758"/>
            <a:ext cx="3898821" cy="812006"/>
          </a:xfrm>
          <a:prstGeom prst="rect">
            <a:avLst/>
          </a:prstGeom>
          <a:noFill/>
          <a:ln/>
        </p:spPr>
        <p:txBody>
          <a:bodyPr wrap="squar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Precision Nutrient Management</a:t>
            </a:r>
            <a:endParaRPr lang="en-US" sz="2558" dirty="0"/>
          </a:p>
        </p:txBody>
      </p:sp>
      <p:sp>
        <p:nvSpPr>
          <p:cNvPr id="6" name="Text 4"/>
          <p:cNvSpPr/>
          <p:nvPr/>
        </p:nvSpPr>
        <p:spPr>
          <a:xfrm>
            <a:off x="864037" y="4457581"/>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Provides detailed fertilizer recommendations based on soil nutrient profile and specific crop requirements.</a:t>
            </a:r>
            <a:endParaRPr lang="en-US" sz="1944" dirty="0"/>
          </a:p>
        </p:txBody>
      </p:sp>
      <p:sp>
        <p:nvSpPr>
          <p:cNvPr id="7" name="Text 5"/>
          <p:cNvSpPr/>
          <p:nvPr/>
        </p:nvSpPr>
        <p:spPr>
          <a:xfrm>
            <a:off x="5372695" y="3398758"/>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Balanced Approach</a:t>
            </a:r>
            <a:endParaRPr lang="en-US" sz="2558" dirty="0"/>
          </a:p>
        </p:txBody>
      </p:sp>
      <p:sp>
        <p:nvSpPr>
          <p:cNvPr id="8" name="Text 6"/>
          <p:cNvSpPr/>
          <p:nvPr/>
        </p:nvSpPr>
        <p:spPr>
          <a:xfrm>
            <a:off x="5372695" y="4051578"/>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Optimizes crop productivity while minimizing environmental impact through tailored fertilizer suggestions.</a:t>
            </a:r>
            <a:endParaRPr lang="en-US" sz="1944" dirty="0"/>
          </a:p>
        </p:txBody>
      </p:sp>
      <p:sp>
        <p:nvSpPr>
          <p:cNvPr id="9" name="Text 7"/>
          <p:cNvSpPr/>
          <p:nvPr/>
        </p:nvSpPr>
        <p:spPr>
          <a:xfrm>
            <a:off x="9881354" y="3398758"/>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Resource Efficiency</a:t>
            </a:r>
            <a:endParaRPr lang="en-US" sz="2558" dirty="0"/>
          </a:p>
        </p:txBody>
      </p:sp>
      <p:sp>
        <p:nvSpPr>
          <p:cNvPr id="10" name="Text 8"/>
          <p:cNvSpPr/>
          <p:nvPr/>
        </p:nvSpPr>
        <p:spPr>
          <a:xfrm>
            <a:off x="9881354" y="4051578"/>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Ensures efficient use of fertilizers, leading to cost savings and reduced environmental harm.</a:t>
            </a:r>
            <a:endParaRPr lang="en-US" sz="1944" dirty="0"/>
          </a:p>
        </p:txBody>
      </p:sp>
    </p:spTree>
    <p:extLst>
      <p:ext uri="{BB962C8B-B14F-4D97-AF65-F5344CB8AC3E}">
        <p14:creationId xmlns:p14="http://schemas.microsoft.com/office/powerpoint/2010/main" val="232973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651510"/>
            <a:ext cx="7934325" cy="1137047"/>
          </a:xfrm>
          <a:prstGeom prst="rect">
            <a:avLst/>
          </a:prstGeom>
          <a:noFill/>
          <a:ln/>
        </p:spPr>
        <p:txBody>
          <a:bodyPr wrap="squar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Fertilizer Suggestion System: Functionality</a:t>
            </a:r>
            <a:endParaRPr lang="en-US" sz="3581" dirty="0"/>
          </a:p>
        </p:txBody>
      </p:sp>
      <p:pic>
        <p:nvPicPr>
          <p:cNvPr id="6" name="Image 1" descr="preencoded.png"/>
          <p:cNvPicPr>
            <a:picLocks noChangeAspect="1"/>
          </p:cNvPicPr>
          <p:nvPr/>
        </p:nvPicPr>
        <p:blipFill>
          <a:blip r:embed="rId4"/>
          <a:stretch>
            <a:fillRect/>
          </a:stretch>
        </p:blipFill>
        <p:spPr>
          <a:xfrm>
            <a:off x="6091238" y="2047756"/>
            <a:ext cx="864037" cy="1382554"/>
          </a:xfrm>
          <a:prstGeom prst="rect">
            <a:avLst/>
          </a:prstGeom>
        </p:spPr>
      </p:pic>
      <p:sp>
        <p:nvSpPr>
          <p:cNvPr id="7" name="Text 3"/>
          <p:cNvSpPr/>
          <p:nvPr/>
        </p:nvSpPr>
        <p:spPr>
          <a:xfrm>
            <a:off x="7214473" y="2220516"/>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Input Collection</a:t>
            </a:r>
            <a:endParaRPr lang="en-US" sz="1791" dirty="0"/>
          </a:p>
        </p:txBody>
      </p:sp>
      <p:sp>
        <p:nvSpPr>
          <p:cNvPr id="8" name="Text 4"/>
          <p:cNvSpPr/>
          <p:nvPr/>
        </p:nvSpPr>
        <p:spPr>
          <a:xfrm>
            <a:off x="7214473" y="2608302"/>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Gather soil nutrient content (NPK levels) and desired crop information from the user.</a:t>
            </a:r>
            <a:endParaRPr lang="en-US" sz="1361" dirty="0"/>
          </a:p>
        </p:txBody>
      </p:sp>
      <p:pic>
        <p:nvPicPr>
          <p:cNvPr id="9" name="Image 2" descr="preencoded.png"/>
          <p:cNvPicPr>
            <a:picLocks noChangeAspect="1"/>
          </p:cNvPicPr>
          <p:nvPr/>
        </p:nvPicPr>
        <p:blipFill>
          <a:blip r:embed="rId5"/>
          <a:stretch>
            <a:fillRect/>
          </a:stretch>
        </p:blipFill>
        <p:spPr>
          <a:xfrm>
            <a:off x="6091238" y="3430310"/>
            <a:ext cx="864037" cy="1382554"/>
          </a:xfrm>
          <a:prstGeom prst="rect">
            <a:avLst/>
          </a:prstGeom>
        </p:spPr>
      </p:pic>
      <p:sp>
        <p:nvSpPr>
          <p:cNvPr id="10" name="Text 5"/>
          <p:cNvSpPr/>
          <p:nvPr/>
        </p:nvSpPr>
        <p:spPr>
          <a:xfrm>
            <a:off x="7214473" y="3603069"/>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Data Analysis</a:t>
            </a:r>
            <a:endParaRPr lang="en-US" sz="1791" dirty="0"/>
          </a:p>
        </p:txBody>
      </p:sp>
      <p:sp>
        <p:nvSpPr>
          <p:cNvPr id="11" name="Text 6"/>
          <p:cNvSpPr/>
          <p:nvPr/>
        </p:nvSpPr>
        <p:spPr>
          <a:xfrm>
            <a:off x="7214473" y="3990856"/>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Process input using machine learning algorithms trained on extensive soil and crop nutrient datasets.</a:t>
            </a:r>
            <a:endParaRPr lang="en-US" sz="1361" dirty="0"/>
          </a:p>
        </p:txBody>
      </p:sp>
      <p:pic>
        <p:nvPicPr>
          <p:cNvPr id="12" name="Image 3" descr="preencoded.png"/>
          <p:cNvPicPr>
            <a:picLocks noChangeAspect="1"/>
          </p:cNvPicPr>
          <p:nvPr/>
        </p:nvPicPr>
        <p:blipFill>
          <a:blip r:embed="rId6"/>
          <a:stretch>
            <a:fillRect/>
          </a:stretch>
        </p:blipFill>
        <p:spPr>
          <a:xfrm>
            <a:off x="6091238" y="4812863"/>
            <a:ext cx="864037" cy="1382554"/>
          </a:xfrm>
          <a:prstGeom prst="rect">
            <a:avLst/>
          </a:prstGeom>
        </p:spPr>
      </p:pic>
      <p:sp>
        <p:nvSpPr>
          <p:cNvPr id="13" name="Text 7"/>
          <p:cNvSpPr/>
          <p:nvPr/>
        </p:nvSpPr>
        <p:spPr>
          <a:xfrm>
            <a:off x="7214473" y="4985623"/>
            <a:ext cx="2932152"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Recommendation Generation</a:t>
            </a:r>
            <a:endParaRPr lang="en-US" sz="1791" dirty="0"/>
          </a:p>
        </p:txBody>
      </p:sp>
      <p:sp>
        <p:nvSpPr>
          <p:cNvPr id="14" name="Text 8"/>
          <p:cNvSpPr/>
          <p:nvPr/>
        </p:nvSpPr>
        <p:spPr>
          <a:xfrm>
            <a:off x="7214473" y="5373410"/>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Output detailed fertilizer advice, specifying type and quantity needed to optimize soil health for the chosen crop.</a:t>
            </a:r>
            <a:endParaRPr lang="en-US" sz="1361" dirty="0"/>
          </a:p>
        </p:txBody>
      </p:sp>
      <p:pic>
        <p:nvPicPr>
          <p:cNvPr id="15" name="Image 4" descr="preencoded.png"/>
          <p:cNvPicPr>
            <a:picLocks noChangeAspect="1"/>
          </p:cNvPicPr>
          <p:nvPr/>
        </p:nvPicPr>
        <p:blipFill>
          <a:blip r:embed="rId7"/>
          <a:stretch>
            <a:fillRect/>
          </a:stretch>
        </p:blipFill>
        <p:spPr>
          <a:xfrm>
            <a:off x="6091238" y="6195417"/>
            <a:ext cx="864037" cy="1382554"/>
          </a:xfrm>
          <a:prstGeom prst="rect">
            <a:avLst/>
          </a:prstGeom>
        </p:spPr>
      </p:pic>
      <p:sp>
        <p:nvSpPr>
          <p:cNvPr id="16" name="Text 9"/>
          <p:cNvSpPr/>
          <p:nvPr/>
        </p:nvSpPr>
        <p:spPr>
          <a:xfrm>
            <a:off x="7214473" y="6368177"/>
            <a:ext cx="2533174"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Continuous Improvement</a:t>
            </a:r>
            <a:endParaRPr lang="en-US" sz="1791" dirty="0"/>
          </a:p>
        </p:txBody>
      </p:sp>
      <p:sp>
        <p:nvSpPr>
          <p:cNvPr id="17" name="Text 10"/>
          <p:cNvSpPr/>
          <p:nvPr/>
        </p:nvSpPr>
        <p:spPr>
          <a:xfrm>
            <a:off x="7214473" y="6755963"/>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Adapt recommendations based on new data and farming outcomes to enhance future suggestions.</a:t>
            </a:r>
            <a:endParaRPr lang="en-US" sz="1361" dirty="0"/>
          </a:p>
        </p:txBody>
      </p:sp>
    </p:spTree>
    <p:extLst>
      <p:ext uri="{BB962C8B-B14F-4D97-AF65-F5344CB8AC3E}">
        <p14:creationId xmlns:p14="http://schemas.microsoft.com/office/powerpoint/2010/main" val="221461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2814995"/>
          </a:xfrm>
          <a:prstGeom prst="rect">
            <a:avLst/>
          </a:prstGeom>
        </p:spPr>
      </p:pic>
      <p:sp>
        <p:nvSpPr>
          <p:cNvPr id="5" name="Text 2"/>
          <p:cNvSpPr/>
          <p:nvPr/>
        </p:nvSpPr>
        <p:spPr>
          <a:xfrm>
            <a:off x="840700" y="3435787"/>
            <a:ext cx="5926336" cy="740807"/>
          </a:xfrm>
          <a:prstGeom prst="rect">
            <a:avLst/>
          </a:prstGeom>
          <a:noFill/>
          <a:ln/>
        </p:spPr>
        <p:txBody>
          <a:bodyPr wrap="none" rtlCol="0" anchor="t"/>
          <a:lstStyle/>
          <a:p>
            <a:pPr marL="0" indent="0">
              <a:lnSpc>
                <a:spcPts val="5833"/>
              </a:lnSpc>
              <a:buNone/>
            </a:pPr>
            <a:r>
              <a:rPr lang="en-US" sz="4666" b="1" dirty="0">
                <a:solidFill>
                  <a:srgbClr val="9998FF"/>
                </a:solidFill>
                <a:latin typeface="Barlow" pitchFamily="34" charset="0"/>
                <a:ea typeface="Barlow" pitchFamily="34" charset="-122"/>
                <a:cs typeface="Barlow" pitchFamily="34" charset="-120"/>
              </a:rPr>
              <a:t>Technology Stack</a:t>
            </a:r>
            <a:endParaRPr lang="en-US" sz="4666" dirty="0"/>
          </a:p>
        </p:txBody>
      </p:sp>
      <p:pic>
        <p:nvPicPr>
          <p:cNvPr id="6" name="Image 1" descr="preencoded.png"/>
          <p:cNvPicPr>
            <a:picLocks noChangeAspect="1"/>
          </p:cNvPicPr>
          <p:nvPr/>
        </p:nvPicPr>
        <p:blipFill>
          <a:blip r:embed="rId4"/>
          <a:stretch>
            <a:fillRect/>
          </a:stretch>
        </p:blipFill>
        <p:spPr>
          <a:xfrm>
            <a:off x="840700" y="4514374"/>
            <a:ext cx="562928" cy="562927"/>
          </a:xfrm>
          <a:prstGeom prst="rect">
            <a:avLst/>
          </a:prstGeom>
        </p:spPr>
      </p:pic>
      <p:sp>
        <p:nvSpPr>
          <p:cNvPr id="7" name="Text 3"/>
          <p:cNvSpPr/>
          <p:nvPr/>
        </p:nvSpPr>
        <p:spPr>
          <a:xfrm>
            <a:off x="840700" y="5302448"/>
            <a:ext cx="2963108" cy="370403"/>
          </a:xfrm>
          <a:prstGeom prst="rect">
            <a:avLst/>
          </a:prstGeom>
          <a:noFill/>
          <a:ln/>
        </p:spPr>
        <p:txBody>
          <a:bodyPr wrap="none" rtlCol="0" anchor="t"/>
          <a:lstStyle/>
          <a:p>
            <a:pPr marL="0" indent="0" algn="l">
              <a:lnSpc>
                <a:spcPts val="2917"/>
              </a:lnSpc>
              <a:buNone/>
            </a:pPr>
            <a:r>
              <a:rPr lang="en-US" sz="2333" b="1" dirty="0">
                <a:solidFill>
                  <a:srgbClr val="EEEFF5"/>
                </a:solidFill>
                <a:latin typeface="Barlow" pitchFamily="34" charset="0"/>
                <a:ea typeface="Barlow" pitchFamily="34" charset="-122"/>
                <a:cs typeface="Barlow" pitchFamily="34" charset="-120"/>
              </a:rPr>
              <a:t>PyTorch</a:t>
            </a:r>
            <a:endParaRPr lang="en-US" sz="2333" dirty="0"/>
          </a:p>
        </p:txBody>
      </p:sp>
      <p:sp>
        <p:nvSpPr>
          <p:cNvPr id="8" name="Text 4"/>
          <p:cNvSpPr/>
          <p:nvPr/>
        </p:nvSpPr>
        <p:spPr>
          <a:xfrm>
            <a:off x="840700" y="5807869"/>
            <a:ext cx="2983825" cy="1440656"/>
          </a:xfrm>
          <a:prstGeom prst="rect">
            <a:avLst/>
          </a:prstGeom>
          <a:noFill/>
          <a:ln/>
        </p:spPr>
        <p:txBody>
          <a:bodyPr wrap="square" rtlCol="0" anchor="t"/>
          <a:lstStyle/>
          <a:p>
            <a:pPr marL="0" indent="0" algn="l">
              <a:lnSpc>
                <a:spcPts val="2837"/>
              </a:lnSpc>
              <a:buNone/>
            </a:pPr>
            <a:r>
              <a:rPr lang="en-US" sz="1773" dirty="0">
                <a:solidFill>
                  <a:srgbClr val="EEEFF5"/>
                </a:solidFill>
                <a:latin typeface="Montserrat" pitchFamily="34" charset="0"/>
                <a:ea typeface="Montserrat" pitchFamily="34" charset="-122"/>
                <a:cs typeface="Montserrat" pitchFamily="34" charset="-120"/>
              </a:rPr>
              <a:t>Open-source deep learning framework for building and training neural networks.</a:t>
            </a:r>
            <a:endParaRPr lang="en-US" sz="1773" dirty="0"/>
          </a:p>
        </p:txBody>
      </p:sp>
      <p:pic>
        <p:nvPicPr>
          <p:cNvPr id="9" name="Image 2" descr="preencoded.png"/>
          <p:cNvPicPr>
            <a:picLocks noChangeAspect="1"/>
          </p:cNvPicPr>
          <p:nvPr/>
        </p:nvPicPr>
        <p:blipFill>
          <a:blip r:embed="rId5"/>
          <a:stretch>
            <a:fillRect/>
          </a:stretch>
        </p:blipFill>
        <p:spPr>
          <a:xfrm>
            <a:off x="4162306" y="4514374"/>
            <a:ext cx="562928" cy="562927"/>
          </a:xfrm>
          <a:prstGeom prst="rect">
            <a:avLst/>
          </a:prstGeom>
        </p:spPr>
      </p:pic>
      <p:sp>
        <p:nvSpPr>
          <p:cNvPr id="10" name="Text 5"/>
          <p:cNvSpPr/>
          <p:nvPr/>
        </p:nvSpPr>
        <p:spPr>
          <a:xfrm>
            <a:off x="4162306" y="5302448"/>
            <a:ext cx="2963108" cy="370403"/>
          </a:xfrm>
          <a:prstGeom prst="rect">
            <a:avLst/>
          </a:prstGeom>
          <a:noFill/>
          <a:ln/>
        </p:spPr>
        <p:txBody>
          <a:bodyPr wrap="none" rtlCol="0" anchor="t"/>
          <a:lstStyle/>
          <a:p>
            <a:pPr marL="0" indent="0" algn="l">
              <a:lnSpc>
                <a:spcPts val="2917"/>
              </a:lnSpc>
              <a:buNone/>
            </a:pPr>
            <a:r>
              <a:rPr lang="en-US" sz="2333" b="1" dirty="0">
                <a:solidFill>
                  <a:srgbClr val="EEEFF5"/>
                </a:solidFill>
                <a:latin typeface="Barlow" pitchFamily="34" charset="0"/>
                <a:ea typeface="Barlow" pitchFamily="34" charset="-122"/>
                <a:cs typeface="Barlow" pitchFamily="34" charset="-120"/>
              </a:rPr>
              <a:t>NumPy</a:t>
            </a:r>
            <a:endParaRPr lang="en-US" sz="2333" dirty="0"/>
          </a:p>
        </p:txBody>
      </p:sp>
      <p:sp>
        <p:nvSpPr>
          <p:cNvPr id="11" name="Text 6"/>
          <p:cNvSpPr/>
          <p:nvPr/>
        </p:nvSpPr>
        <p:spPr>
          <a:xfrm>
            <a:off x="4162306" y="5807869"/>
            <a:ext cx="2983944" cy="1800820"/>
          </a:xfrm>
          <a:prstGeom prst="rect">
            <a:avLst/>
          </a:prstGeom>
          <a:noFill/>
          <a:ln/>
        </p:spPr>
        <p:txBody>
          <a:bodyPr wrap="square" rtlCol="0" anchor="t"/>
          <a:lstStyle/>
          <a:p>
            <a:pPr marL="0" indent="0" algn="l">
              <a:lnSpc>
                <a:spcPts val="2837"/>
              </a:lnSpc>
              <a:buNone/>
            </a:pPr>
            <a:r>
              <a:rPr lang="en-US" sz="1773" dirty="0">
                <a:solidFill>
                  <a:srgbClr val="EEEFF5"/>
                </a:solidFill>
                <a:latin typeface="Montserrat" pitchFamily="34" charset="0"/>
                <a:ea typeface="Montserrat" pitchFamily="34" charset="-122"/>
                <a:cs typeface="Montserrat" pitchFamily="34" charset="-120"/>
              </a:rPr>
              <a:t>Library for numerical computing, facilitating array manipulation and mathematical calculations.</a:t>
            </a:r>
            <a:endParaRPr lang="en-US" sz="1773" dirty="0"/>
          </a:p>
        </p:txBody>
      </p:sp>
      <p:pic>
        <p:nvPicPr>
          <p:cNvPr id="12" name="Image 3" descr="preencoded.png"/>
          <p:cNvPicPr>
            <a:picLocks noChangeAspect="1"/>
          </p:cNvPicPr>
          <p:nvPr/>
        </p:nvPicPr>
        <p:blipFill>
          <a:blip r:embed="rId6"/>
          <a:stretch>
            <a:fillRect/>
          </a:stretch>
        </p:blipFill>
        <p:spPr>
          <a:xfrm>
            <a:off x="7484031" y="4514374"/>
            <a:ext cx="562928" cy="562927"/>
          </a:xfrm>
          <a:prstGeom prst="rect">
            <a:avLst/>
          </a:prstGeom>
        </p:spPr>
      </p:pic>
      <p:sp>
        <p:nvSpPr>
          <p:cNvPr id="13" name="Text 7"/>
          <p:cNvSpPr/>
          <p:nvPr/>
        </p:nvSpPr>
        <p:spPr>
          <a:xfrm>
            <a:off x="7484031" y="5302448"/>
            <a:ext cx="2963108" cy="370403"/>
          </a:xfrm>
          <a:prstGeom prst="rect">
            <a:avLst/>
          </a:prstGeom>
          <a:noFill/>
          <a:ln/>
        </p:spPr>
        <p:txBody>
          <a:bodyPr wrap="none" rtlCol="0" anchor="t"/>
          <a:lstStyle/>
          <a:p>
            <a:pPr marL="0" indent="0" algn="l">
              <a:lnSpc>
                <a:spcPts val="2917"/>
              </a:lnSpc>
              <a:buNone/>
            </a:pPr>
            <a:r>
              <a:rPr lang="en-US" sz="2333" b="1" dirty="0">
                <a:solidFill>
                  <a:srgbClr val="EEEFF5"/>
                </a:solidFill>
                <a:latin typeface="Barlow" pitchFamily="34" charset="0"/>
                <a:ea typeface="Barlow" pitchFamily="34" charset="-122"/>
                <a:cs typeface="Barlow" pitchFamily="34" charset="-120"/>
              </a:rPr>
              <a:t>Pandas</a:t>
            </a:r>
            <a:endParaRPr lang="en-US" sz="2333" dirty="0"/>
          </a:p>
        </p:txBody>
      </p:sp>
      <p:sp>
        <p:nvSpPr>
          <p:cNvPr id="14" name="Text 8"/>
          <p:cNvSpPr/>
          <p:nvPr/>
        </p:nvSpPr>
        <p:spPr>
          <a:xfrm>
            <a:off x="7484031" y="5807869"/>
            <a:ext cx="2983944" cy="1440656"/>
          </a:xfrm>
          <a:prstGeom prst="rect">
            <a:avLst/>
          </a:prstGeom>
          <a:noFill/>
          <a:ln/>
        </p:spPr>
        <p:txBody>
          <a:bodyPr wrap="square" rtlCol="0" anchor="t"/>
          <a:lstStyle/>
          <a:p>
            <a:pPr marL="0" indent="0" algn="l">
              <a:lnSpc>
                <a:spcPts val="2837"/>
              </a:lnSpc>
              <a:buNone/>
            </a:pPr>
            <a:r>
              <a:rPr lang="en-US" sz="1773" dirty="0">
                <a:solidFill>
                  <a:srgbClr val="EEEFF5"/>
                </a:solidFill>
                <a:latin typeface="Montserrat" pitchFamily="34" charset="0"/>
                <a:ea typeface="Montserrat" pitchFamily="34" charset="-122"/>
                <a:cs typeface="Montserrat" pitchFamily="34" charset="-120"/>
              </a:rPr>
              <a:t>Data manipulation and analysis library used for preprocessing and handling datasets.</a:t>
            </a:r>
            <a:endParaRPr lang="en-US" sz="1773" dirty="0"/>
          </a:p>
        </p:txBody>
      </p:sp>
      <p:pic>
        <p:nvPicPr>
          <p:cNvPr id="15" name="Image 4" descr="preencoded.png"/>
          <p:cNvPicPr>
            <a:picLocks noChangeAspect="1"/>
          </p:cNvPicPr>
          <p:nvPr/>
        </p:nvPicPr>
        <p:blipFill>
          <a:blip r:embed="rId7"/>
          <a:stretch>
            <a:fillRect/>
          </a:stretch>
        </p:blipFill>
        <p:spPr>
          <a:xfrm>
            <a:off x="10805755" y="4514374"/>
            <a:ext cx="562928" cy="562927"/>
          </a:xfrm>
          <a:prstGeom prst="rect">
            <a:avLst/>
          </a:prstGeom>
        </p:spPr>
      </p:pic>
      <p:sp>
        <p:nvSpPr>
          <p:cNvPr id="16" name="Text 9"/>
          <p:cNvSpPr/>
          <p:nvPr/>
        </p:nvSpPr>
        <p:spPr>
          <a:xfrm>
            <a:off x="10805755" y="5302448"/>
            <a:ext cx="2963108" cy="370403"/>
          </a:xfrm>
          <a:prstGeom prst="rect">
            <a:avLst/>
          </a:prstGeom>
          <a:noFill/>
          <a:ln/>
        </p:spPr>
        <p:txBody>
          <a:bodyPr wrap="none" rtlCol="0" anchor="t"/>
          <a:lstStyle/>
          <a:p>
            <a:pPr marL="0" indent="0" algn="l">
              <a:lnSpc>
                <a:spcPts val="2917"/>
              </a:lnSpc>
              <a:buNone/>
            </a:pPr>
            <a:r>
              <a:rPr lang="en-US" sz="2333" b="1" dirty="0">
                <a:solidFill>
                  <a:srgbClr val="EEEFF5"/>
                </a:solidFill>
                <a:latin typeface="Barlow" pitchFamily="34" charset="0"/>
                <a:ea typeface="Barlow" pitchFamily="34" charset="-122"/>
                <a:cs typeface="Barlow" pitchFamily="34" charset="-120"/>
              </a:rPr>
              <a:t>Matplotlib</a:t>
            </a:r>
            <a:endParaRPr lang="en-US" sz="2333" dirty="0"/>
          </a:p>
        </p:txBody>
      </p:sp>
      <p:sp>
        <p:nvSpPr>
          <p:cNvPr id="17" name="Text 10"/>
          <p:cNvSpPr/>
          <p:nvPr/>
        </p:nvSpPr>
        <p:spPr>
          <a:xfrm>
            <a:off x="10805755" y="5807869"/>
            <a:ext cx="2983944" cy="1440656"/>
          </a:xfrm>
          <a:prstGeom prst="rect">
            <a:avLst/>
          </a:prstGeom>
          <a:noFill/>
          <a:ln/>
        </p:spPr>
        <p:txBody>
          <a:bodyPr wrap="square" rtlCol="0" anchor="t"/>
          <a:lstStyle/>
          <a:p>
            <a:pPr marL="0" indent="0" algn="l">
              <a:lnSpc>
                <a:spcPts val="2837"/>
              </a:lnSpc>
              <a:buNone/>
            </a:pPr>
            <a:r>
              <a:rPr lang="en-US" sz="1773" dirty="0">
                <a:solidFill>
                  <a:srgbClr val="EEEFF5"/>
                </a:solidFill>
                <a:latin typeface="Montserrat" pitchFamily="34" charset="0"/>
                <a:ea typeface="Montserrat" pitchFamily="34" charset="-122"/>
                <a:cs typeface="Montserrat" pitchFamily="34" charset="-120"/>
              </a:rPr>
              <a:t>Visualization library for creating plots and graphs to analyze model performance.</a:t>
            </a:r>
            <a:endParaRPr lang="en-US" sz="1773" dirty="0"/>
          </a:p>
        </p:txBody>
      </p:sp>
    </p:spTree>
    <p:extLst>
      <p:ext uri="{BB962C8B-B14F-4D97-AF65-F5344CB8AC3E}">
        <p14:creationId xmlns:p14="http://schemas.microsoft.com/office/powerpoint/2010/main" val="124908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5194" y="847130"/>
            <a:ext cx="7486412" cy="1557814"/>
          </a:xfrm>
          <a:prstGeom prst="rect">
            <a:avLst/>
          </a:prstGeom>
          <a:noFill/>
          <a:ln/>
        </p:spPr>
        <p:txBody>
          <a:bodyPr wrap="square" rtlCol="0" anchor="t"/>
          <a:lstStyle/>
          <a:p>
            <a:pPr marL="0" indent="0">
              <a:lnSpc>
                <a:spcPts val="6133"/>
              </a:lnSpc>
              <a:buNone/>
            </a:pPr>
            <a:r>
              <a:rPr lang="en-US" sz="4907" b="1" dirty="0">
                <a:solidFill>
                  <a:srgbClr val="9998FF"/>
                </a:solidFill>
                <a:latin typeface="Barlow" pitchFamily="34" charset="0"/>
                <a:ea typeface="Barlow" pitchFamily="34" charset="-122"/>
                <a:cs typeface="Barlow" pitchFamily="34" charset="-120"/>
              </a:rPr>
              <a:t>Comparison with Other Detection Algorithms</a:t>
            </a:r>
            <a:endParaRPr lang="en-US" sz="4907" dirty="0"/>
          </a:p>
        </p:txBody>
      </p:sp>
      <p:sp>
        <p:nvSpPr>
          <p:cNvPr id="6" name="Shape 3"/>
          <p:cNvSpPr/>
          <p:nvPr/>
        </p:nvSpPr>
        <p:spPr>
          <a:xfrm>
            <a:off x="6315194" y="2760107"/>
            <a:ext cx="7486412" cy="4622244"/>
          </a:xfrm>
          <a:prstGeom prst="roundRect">
            <a:avLst>
              <a:gd name="adj" fmla="val 4611"/>
            </a:avLst>
          </a:prstGeom>
          <a:noFill/>
          <a:ln w="7620">
            <a:solidFill>
              <a:srgbClr val="FFFFFF">
                <a:alpha val="24000"/>
              </a:srgbClr>
            </a:solidFill>
            <a:prstDash val="solid"/>
          </a:ln>
        </p:spPr>
        <p:txBody>
          <a:bodyPr/>
          <a:lstStyle/>
          <a:p>
            <a:endParaRPr lang="en-GB"/>
          </a:p>
        </p:txBody>
      </p:sp>
      <p:sp>
        <p:nvSpPr>
          <p:cNvPr id="7" name="Shape 4"/>
          <p:cNvSpPr/>
          <p:nvPr/>
        </p:nvSpPr>
        <p:spPr>
          <a:xfrm>
            <a:off x="6322814" y="2767727"/>
            <a:ext cx="7471172" cy="1435894"/>
          </a:xfrm>
          <a:prstGeom prst="rect">
            <a:avLst/>
          </a:prstGeom>
          <a:solidFill>
            <a:srgbClr val="FFFFFF">
              <a:alpha val="4000"/>
            </a:srgbClr>
          </a:solidFill>
          <a:ln/>
        </p:spPr>
        <p:txBody>
          <a:bodyPr/>
          <a:lstStyle/>
          <a:p>
            <a:endParaRPr lang="en-GB"/>
          </a:p>
        </p:txBody>
      </p:sp>
      <p:sp>
        <p:nvSpPr>
          <p:cNvPr id="8" name="Text 5"/>
          <p:cNvSpPr/>
          <p:nvPr/>
        </p:nvSpPr>
        <p:spPr>
          <a:xfrm>
            <a:off x="6559509" y="2917388"/>
            <a:ext cx="1261350"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Algorithm</a:t>
            </a:r>
            <a:endParaRPr lang="en-US" sz="1865" dirty="0"/>
          </a:p>
        </p:txBody>
      </p:sp>
      <p:sp>
        <p:nvSpPr>
          <p:cNvPr id="9" name="Text 6"/>
          <p:cNvSpPr/>
          <p:nvPr/>
        </p:nvSpPr>
        <p:spPr>
          <a:xfrm>
            <a:off x="8057555" y="2917388"/>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Speed</a:t>
            </a:r>
            <a:endParaRPr lang="en-US" sz="1865" dirty="0"/>
          </a:p>
        </p:txBody>
      </p:sp>
      <p:sp>
        <p:nvSpPr>
          <p:cNvPr id="10" name="Text 7"/>
          <p:cNvSpPr/>
          <p:nvPr/>
        </p:nvSpPr>
        <p:spPr>
          <a:xfrm>
            <a:off x="9551789" y="2917388"/>
            <a:ext cx="1257538"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Accuracy</a:t>
            </a:r>
            <a:endParaRPr lang="en-US" sz="1865" dirty="0"/>
          </a:p>
        </p:txBody>
      </p:sp>
      <p:sp>
        <p:nvSpPr>
          <p:cNvPr id="11" name="Text 8"/>
          <p:cNvSpPr/>
          <p:nvPr/>
        </p:nvSpPr>
        <p:spPr>
          <a:xfrm>
            <a:off x="11046022" y="2917388"/>
            <a:ext cx="1123279" cy="1136571"/>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Scale Handling</a:t>
            </a:r>
            <a:endParaRPr lang="en-US" sz="1865" dirty="0"/>
          </a:p>
        </p:txBody>
      </p:sp>
      <p:sp>
        <p:nvSpPr>
          <p:cNvPr id="12" name="Text 9"/>
          <p:cNvSpPr/>
          <p:nvPr/>
        </p:nvSpPr>
        <p:spPr>
          <a:xfrm>
            <a:off x="12540258" y="2917388"/>
            <a:ext cx="1017032" cy="1136571"/>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Training Requirements</a:t>
            </a:r>
            <a:endParaRPr lang="en-US" sz="1865" dirty="0"/>
          </a:p>
        </p:txBody>
      </p:sp>
      <p:sp>
        <p:nvSpPr>
          <p:cNvPr id="13" name="Shape 10"/>
          <p:cNvSpPr/>
          <p:nvPr/>
        </p:nvSpPr>
        <p:spPr>
          <a:xfrm>
            <a:off x="6322814" y="4203621"/>
            <a:ext cx="7471172" cy="1057037"/>
          </a:xfrm>
          <a:prstGeom prst="rect">
            <a:avLst/>
          </a:prstGeom>
          <a:solidFill>
            <a:srgbClr val="000000">
              <a:alpha val="4000"/>
            </a:srgbClr>
          </a:solidFill>
          <a:ln/>
        </p:spPr>
        <p:txBody>
          <a:bodyPr/>
          <a:lstStyle/>
          <a:p>
            <a:endParaRPr lang="en-GB"/>
          </a:p>
        </p:txBody>
      </p:sp>
      <p:sp>
        <p:nvSpPr>
          <p:cNvPr id="14" name="Text 11"/>
          <p:cNvSpPr/>
          <p:nvPr/>
        </p:nvSpPr>
        <p:spPr>
          <a:xfrm>
            <a:off x="6559510" y="4353282"/>
            <a:ext cx="101703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YOLOv3</a:t>
            </a:r>
            <a:endParaRPr lang="en-US" sz="1865" dirty="0"/>
          </a:p>
        </p:txBody>
      </p:sp>
      <p:sp>
        <p:nvSpPr>
          <p:cNvPr id="15" name="Text 12"/>
          <p:cNvSpPr/>
          <p:nvPr/>
        </p:nvSpPr>
        <p:spPr>
          <a:xfrm>
            <a:off x="8057555" y="4353282"/>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Fast</a:t>
            </a:r>
            <a:endParaRPr lang="en-US" sz="1865" dirty="0"/>
          </a:p>
        </p:txBody>
      </p:sp>
      <p:sp>
        <p:nvSpPr>
          <p:cNvPr id="16" name="Text 13"/>
          <p:cNvSpPr/>
          <p:nvPr/>
        </p:nvSpPr>
        <p:spPr>
          <a:xfrm>
            <a:off x="9551789" y="4353282"/>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Good</a:t>
            </a:r>
            <a:endParaRPr lang="en-US" sz="1865" dirty="0"/>
          </a:p>
        </p:txBody>
      </p:sp>
      <p:sp>
        <p:nvSpPr>
          <p:cNvPr id="17" name="Text 14"/>
          <p:cNvSpPr/>
          <p:nvPr/>
        </p:nvSpPr>
        <p:spPr>
          <a:xfrm>
            <a:off x="11046023" y="4353282"/>
            <a:ext cx="1123278"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Excellent</a:t>
            </a:r>
            <a:endParaRPr lang="en-US" sz="1865" dirty="0"/>
          </a:p>
        </p:txBody>
      </p:sp>
      <p:sp>
        <p:nvSpPr>
          <p:cNvPr id="18" name="Text 15"/>
          <p:cNvSpPr/>
          <p:nvPr/>
        </p:nvSpPr>
        <p:spPr>
          <a:xfrm>
            <a:off x="12540258" y="4353282"/>
            <a:ext cx="101703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Low</a:t>
            </a:r>
            <a:endParaRPr lang="en-US" sz="1865" dirty="0"/>
          </a:p>
        </p:txBody>
      </p:sp>
      <p:sp>
        <p:nvSpPr>
          <p:cNvPr id="19" name="Shape 16"/>
          <p:cNvSpPr/>
          <p:nvPr/>
        </p:nvSpPr>
        <p:spPr>
          <a:xfrm>
            <a:off x="6322814" y="5260658"/>
            <a:ext cx="7471172" cy="1057037"/>
          </a:xfrm>
          <a:prstGeom prst="rect">
            <a:avLst/>
          </a:prstGeom>
          <a:solidFill>
            <a:srgbClr val="FFFFFF">
              <a:alpha val="4000"/>
            </a:srgbClr>
          </a:solidFill>
          <a:ln/>
        </p:spPr>
        <p:txBody>
          <a:bodyPr/>
          <a:lstStyle/>
          <a:p>
            <a:endParaRPr lang="en-GB"/>
          </a:p>
        </p:txBody>
      </p:sp>
      <p:sp>
        <p:nvSpPr>
          <p:cNvPr id="20" name="Text 17"/>
          <p:cNvSpPr/>
          <p:nvPr/>
        </p:nvSpPr>
        <p:spPr>
          <a:xfrm>
            <a:off x="6559510" y="5410319"/>
            <a:ext cx="1017032"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Faster R-CNN</a:t>
            </a:r>
            <a:endParaRPr lang="en-US" sz="1865" dirty="0"/>
          </a:p>
        </p:txBody>
      </p:sp>
      <p:sp>
        <p:nvSpPr>
          <p:cNvPr id="21" name="Text 18"/>
          <p:cNvSpPr/>
          <p:nvPr/>
        </p:nvSpPr>
        <p:spPr>
          <a:xfrm>
            <a:off x="8057555" y="5410319"/>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Slow</a:t>
            </a:r>
            <a:endParaRPr lang="en-US" sz="1865" dirty="0"/>
          </a:p>
        </p:txBody>
      </p:sp>
      <p:sp>
        <p:nvSpPr>
          <p:cNvPr id="22" name="Text 19"/>
          <p:cNvSpPr/>
          <p:nvPr/>
        </p:nvSpPr>
        <p:spPr>
          <a:xfrm>
            <a:off x="9551789" y="5410319"/>
            <a:ext cx="1119454"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Excellent</a:t>
            </a:r>
            <a:endParaRPr lang="en-US" sz="1865" dirty="0"/>
          </a:p>
        </p:txBody>
      </p:sp>
      <p:sp>
        <p:nvSpPr>
          <p:cNvPr id="23" name="Text 20"/>
          <p:cNvSpPr/>
          <p:nvPr/>
        </p:nvSpPr>
        <p:spPr>
          <a:xfrm>
            <a:off x="11046022" y="5410319"/>
            <a:ext cx="1257539"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Moderate</a:t>
            </a:r>
            <a:endParaRPr lang="en-US" sz="1865" dirty="0"/>
          </a:p>
        </p:txBody>
      </p:sp>
      <p:sp>
        <p:nvSpPr>
          <p:cNvPr id="24" name="Text 21"/>
          <p:cNvSpPr/>
          <p:nvPr/>
        </p:nvSpPr>
        <p:spPr>
          <a:xfrm>
            <a:off x="12540258" y="5410319"/>
            <a:ext cx="101703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High</a:t>
            </a:r>
            <a:endParaRPr lang="en-US" sz="1865" dirty="0"/>
          </a:p>
        </p:txBody>
      </p:sp>
      <p:sp>
        <p:nvSpPr>
          <p:cNvPr id="25" name="Shape 22"/>
          <p:cNvSpPr/>
          <p:nvPr/>
        </p:nvSpPr>
        <p:spPr>
          <a:xfrm>
            <a:off x="6322814" y="6317694"/>
            <a:ext cx="7471172" cy="1057037"/>
          </a:xfrm>
          <a:prstGeom prst="rect">
            <a:avLst/>
          </a:prstGeom>
          <a:solidFill>
            <a:srgbClr val="000000">
              <a:alpha val="4000"/>
            </a:srgbClr>
          </a:solidFill>
          <a:ln/>
        </p:spPr>
        <p:txBody>
          <a:bodyPr/>
          <a:lstStyle/>
          <a:p>
            <a:endParaRPr lang="en-GB"/>
          </a:p>
        </p:txBody>
      </p:sp>
      <p:sp>
        <p:nvSpPr>
          <p:cNvPr id="26" name="Text 23"/>
          <p:cNvSpPr/>
          <p:nvPr/>
        </p:nvSpPr>
        <p:spPr>
          <a:xfrm>
            <a:off x="6559510" y="6467356"/>
            <a:ext cx="101703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SSD</a:t>
            </a:r>
            <a:endParaRPr lang="en-US" sz="1865" dirty="0"/>
          </a:p>
        </p:txBody>
      </p:sp>
      <p:sp>
        <p:nvSpPr>
          <p:cNvPr id="27" name="Text 24"/>
          <p:cNvSpPr/>
          <p:nvPr/>
        </p:nvSpPr>
        <p:spPr>
          <a:xfrm>
            <a:off x="8057555" y="6467356"/>
            <a:ext cx="1164266"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Moderate</a:t>
            </a:r>
            <a:endParaRPr lang="en-US" sz="1865" dirty="0"/>
          </a:p>
        </p:txBody>
      </p:sp>
      <p:sp>
        <p:nvSpPr>
          <p:cNvPr id="28" name="Text 25"/>
          <p:cNvSpPr/>
          <p:nvPr/>
        </p:nvSpPr>
        <p:spPr>
          <a:xfrm>
            <a:off x="9551789" y="6467356"/>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Good</a:t>
            </a:r>
            <a:endParaRPr lang="en-US" sz="1865" dirty="0"/>
          </a:p>
        </p:txBody>
      </p:sp>
      <p:sp>
        <p:nvSpPr>
          <p:cNvPr id="29" name="Text 26"/>
          <p:cNvSpPr/>
          <p:nvPr/>
        </p:nvSpPr>
        <p:spPr>
          <a:xfrm>
            <a:off x="11046023" y="6467356"/>
            <a:ext cx="1013222" cy="378857"/>
          </a:xfrm>
          <a:prstGeom prst="rect">
            <a:avLst/>
          </a:prstGeom>
          <a:noFill/>
          <a:ln/>
        </p:spPr>
        <p:txBody>
          <a:bodyPr wrap="non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Good</a:t>
            </a:r>
            <a:endParaRPr lang="en-US" sz="1865" dirty="0"/>
          </a:p>
        </p:txBody>
      </p:sp>
      <p:sp>
        <p:nvSpPr>
          <p:cNvPr id="30" name="Text 27"/>
          <p:cNvSpPr/>
          <p:nvPr/>
        </p:nvSpPr>
        <p:spPr>
          <a:xfrm>
            <a:off x="12540258" y="6467356"/>
            <a:ext cx="1268968" cy="757714"/>
          </a:xfrm>
          <a:prstGeom prst="rect">
            <a:avLst/>
          </a:prstGeom>
          <a:noFill/>
          <a:ln/>
        </p:spPr>
        <p:txBody>
          <a:bodyPr wrap="square" rtlCol="0" anchor="t"/>
          <a:lstStyle/>
          <a:p>
            <a:pPr marL="0" indent="0">
              <a:lnSpc>
                <a:spcPts val="2983"/>
              </a:lnSpc>
              <a:buNone/>
            </a:pPr>
            <a:r>
              <a:rPr lang="en-US" sz="1865" dirty="0">
                <a:solidFill>
                  <a:srgbClr val="EEEFF5"/>
                </a:solidFill>
                <a:latin typeface="Montserrat" pitchFamily="34" charset="0"/>
                <a:ea typeface="Montserrat" pitchFamily="34" charset="-122"/>
                <a:cs typeface="Montserrat" pitchFamily="34" charset="-120"/>
              </a:rPr>
              <a:t>Moderate</a:t>
            </a:r>
            <a:endParaRPr lang="en-US" sz="1865" dirty="0"/>
          </a:p>
        </p:txBody>
      </p:sp>
      <p:pic>
        <p:nvPicPr>
          <p:cNvPr id="32" name="Picture 31" descr="Zero to Hero: Guide to Object Detection using Deep Learning: Faster R-CNN ,YOLO,SSD – CV-Tricks.com">
            <a:extLst>
              <a:ext uri="{FF2B5EF4-FFF2-40B4-BE49-F238E27FC236}">
                <a16:creationId xmlns:a16="http://schemas.microsoft.com/office/drawing/2014/main" id="{D238AF44-05E7-EDDD-D47A-CBE04DFCDCD0}"/>
              </a:ext>
            </a:extLst>
          </p:cNvPr>
          <p:cNvPicPr>
            <a:picLocks noChangeAspect="1"/>
          </p:cNvPicPr>
          <p:nvPr/>
        </p:nvPicPr>
        <p:blipFill rotWithShape="1">
          <a:blip r:embed="rId4">
            <a:extLst>
              <a:ext uri="{28A0092B-C50C-407E-A947-70E740481C1C}">
                <a14:useLocalDpi xmlns:a14="http://schemas.microsoft.com/office/drawing/2010/main" val="0"/>
              </a:ext>
            </a:extLst>
          </a:blip>
          <a:srcRect r="16374"/>
          <a:stretch/>
        </p:blipFill>
        <p:spPr bwMode="auto">
          <a:xfrm>
            <a:off x="0" y="1118681"/>
            <a:ext cx="5486400" cy="4670495"/>
          </a:xfrm>
          <a:prstGeom prst="rect">
            <a:avLst/>
          </a:prstGeom>
          <a:noFill/>
          <a:ln>
            <a:noFill/>
          </a:ln>
        </p:spPr>
      </p:pic>
    </p:spTree>
    <p:extLst>
      <p:ext uri="{BB962C8B-B14F-4D97-AF65-F5344CB8AC3E}">
        <p14:creationId xmlns:p14="http://schemas.microsoft.com/office/powerpoint/2010/main" val="29537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894636"/>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ResNet Limitations</a:t>
            </a:r>
            <a:endParaRPr lang="en-US" sz="3581" dirty="0"/>
          </a:p>
        </p:txBody>
      </p:sp>
      <p:sp>
        <p:nvSpPr>
          <p:cNvPr id="6" name="Shape 3"/>
          <p:cNvSpPr/>
          <p:nvPr/>
        </p:nvSpPr>
        <p:spPr>
          <a:xfrm>
            <a:off x="604837" y="1916668"/>
            <a:ext cx="388739" cy="388739"/>
          </a:xfrm>
          <a:prstGeom prst="roundRect">
            <a:avLst>
              <a:gd name="adj" fmla="val 40011"/>
            </a:avLst>
          </a:prstGeom>
          <a:solidFill>
            <a:srgbClr val="282C32"/>
          </a:solidFill>
          <a:ln/>
        </p:spPr>
        <p:txBody>
          <a:bodyPr/>
          <a:lstStyle/>
          <a:p>
            <a:endParaRPr lang="en-GB"/>
          </a:p>
        </p:txBody>
      </p:sp>
      <p:sp>
        <p:nvSpPr>
          <p:cNvPr id="7" name="Text 4"/>
          <p:cNvSpPr/>
          <p:nvPr/>
        </p:nvSpPr>
        <p:spPr>
          <a:xfrm>
            <a:off x="750808" y="1974533"/>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8" name="Text 5"/>
          <p:cNvSpPr/>
          <p:nvPr/>
        </p:nvSpPr>
        <p:spPr>
          <a:xfrm>
            <a:off x="1166336" y="1916668"/>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Data Requirements</a:t>
            </a:r>
            <a:endParaRPr lang="en-US" sz="1791" dirty="0"/>
          </a:p>
        </p:txBody>
      </p:sp>
      <p:sp>
        <p:nvSpPr>
          <p:cNvPr id="9" name="Text 6"/>
          <p:cNvSpPr/>
          <p:nvPr/>
        </p:nvSpPr>
        <p:spPr>
          <a:xfrm>
            <a:off x="1166336" y="2304455"/>
            <a:ext cx="737282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ResNet models, especially deeper versions, require significant amounts of labeled training data to perform well, which can be resource-intensive to collect and annotate.</a:t>
            </a:r>
            <a:endParaRPr lang="en-US" sz="1361" dirty="0"/>
          </a:p>
        </p:txBody>
      </p:sp>
      <p:sp>
        <p:nvSpPr>
          <p:cNvPr id="10" name="Shape 7"/>
          <p:cNvSpPr/>
          <p:nvPr/>
        </p:nvSpPr>
        <p:spPr>
          <a:xfrm>
            <a:off x="604837" y="3501271"/>
            <a:ext cx="388739" cy="388739"/>
          </a:xfrm>
          <a:prstGeom prst="roundRect">
            <a:avLst>
              <a:gd name="adj" fmla="val 40011"/>
            </a:avLst>
          </a:prstGeom>
          <a:solidFill>
            <a:srgbClr val="282C32"/>
          </a:solidFill>
          <a:ln/>
        </p:spPr>
        <p:txBody>
          <a:bodyPr/>
          <a:lstStyle/>
          <a:p>
            <a:endParaRPr lang="en-GB"/>
          </a:p>
        </p:txBody>
      </p:sp>
      <p:sp>
        <p:nvSpPr>
          <p:cNvPr id="11" name="Text 8"/>
          <p:cNvSpPr/>
          <p:nvPr/>
        </p:nvSpPr>
        <p:spPr>
          <a:xfrm>
            <a:off x="722828" y="3559135"/>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2" name="Text 9"/>
          <p:cNvSpPr/>
          <p:nvPr/>
        </p:nvSpPr>
        <p:spPr>
          <a:xfrm>
            <a:off x="1166336" y="3501271"/>
            <a:ext cx="2666167"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Computational Complexity</a:t>
            </a:r>
            <a:endParaRPr lang="en-US" sz="1791" dirty="0"/>
          </a:p>
        </p:txBody>
      </p:sp>
      <p:sp>
        <p:nvSpPr>
          <p:cNvPr id="13" name="Text 10"/>
          <p:cNvSpPr/>
          <p:nvPr/>
        </p:nvSpPr>
        <p:spPr>
          <a:xfrm>
            <a:off x="1166336" y="3889058"/>
            <a:ext cx="737282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depth of ResNet contributes to its high performance but also increases computational complexity, requiring powerful hardware and potentially long training times.</a:t>
            </a:r>
            <a:endParaRPr lang="en-US" sz="1361" dirty="0"/>
          </a:p>
        </p:txBody>
      </p:sp>
      <p:sp>
        <p:nvSpPr>
          <p:cNvPr id="14" name="Shape 11"/>
          <p:cNvSpPr/>
          <p:nvPr/>
        </p:nvSpPr>
        <p:spPr>
          <a:xfrm>
            <a:off x="604837" y="5085874"/>
            <a:ext cx="388739" cy="388739"/>
          </a:xfrm>
          <a:prstGeom prst="roundRect">
            <a:avLst>
              <a:gd name="adj" fmla="val 40011"/>
            </a:avLst>
          </a:prstGeom>
          <a:solidFill>
            <a:srgbClr val="282C32"/>
          </a:solidFill>
          <a:ln/>
        </p:spPr>
        <p:txBody>
          <a:bodyPr/>
          <a:lstStyle/>
          <a:p>
            <a:endParaRPr lang="en-GB"/>
          </a:p>
        </p:txBody>
      </p:sp>
      <p:sp>
        <p:nvSpPr>
          <p:cNvPr id="15" name="Text 12"/>
          <p:cNvSpPr/>
          <p:nvPr/>
        </p:nvSpPr>
        <p:spPr>
          <a:xfrm>
            <a:off x="725448" y="5143738"/>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16" name="Text 13"/>
          <p:cNvSpPr/>
          <p:nvPr/>
        </p:nvSpPr>
        <p:spPr>
          <a:xfrm>
            <a:off x="1166336" y="5085874"/>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Overfitting Risk</a:t>
            </a:r>
            <a:endParaRPr lang="en-US" sz="1791" dirty="0"/>
          </a:p>
        </p:txBody>
      </p:sp>
      <p:sp>
        <p:nvSpPr>
          <p:cNvPr id="17" name="Text 14"/>
          <p:cNvSpPr/>
          <p:nvPr/>
        </p:nvSpPr>
        <p:spPr>
          <a:xfrm>
            <a:off x="1166336" y="5473660"/>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Deep models like ResNet can overfit on small datasets, learning noise and details that do not generalize to new data, limiting its effectiveness with limited datasets.</a:t>
            </a:r>
            <a:endParaRPr lang="en-US" sz="1361" dirty="0"/>
          </a:p>
        </p:txBody>
      </p:sp>
      <p:sp>
        <p:nvSpPr>
          <p:cNvPr id="18" name="Shape 15"/>
          <p:cNvSpPr/>
          <p:nvPr/>
        </p:nvSpPr>
        <p:spPr>
          <a:xfrm>
            <a:off x="604837" y="6393894"/>
            <a:ext cx="388739" cy="388739"/>
          </a:xfrm>
          <a:prstGeom prst="roundRect">
            <a:avLst>
              <a:gd name="adj" fmla="val 40011"/>
            </a:avLst>
          </a:prstGeom>
          <a:solidFill>
            <a:srgbClr val="282C32"/>
          </a:solidFill>
          <a:ln/>
        </p:spPr>
        <p:txBody>
          <a:bodyPr/>
          <a:lstStyle/>
          <a:p>
            <a:endParaRPr lang="en-GB"/>
          </a:p>
        </p:txBody>
      </p:sp>
      <p:sp>
        <p:nvSpPr>
          <p:cNvPr id="19" name="Text 16"/>
          <p:cNvSpPr/>
          <p:nvPr/>
        </p:nvSpPr>
        <p:spPr>
          <a:xfrm>
            <a:off x="716637" y="6451759"/>
            <a:ext cx="165140"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4</a:t>
            </a:r>
            <a:endParaRPr lang="en-US" sz="2149" dirty="0"/>
          </a:p>
        </p:txBody>
      </p:sp>
      <p:sp>
        <p:nvSpPr>
          <p:cNvPr id="20" name="Text 17"/>
          <p:cNvSpPr/>
          <p:nvPr/>
        </p:nvSpPr>
        <p:spPr>
          <a:xfrm>
            <a:off x="1166336" y="6393894"/>
            <a:ext cx="2350413"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Fine-Tuning Challenges</a:t>
            </a:r>
            <a:endParaRPr lang="en-US" sz="1791" dirty="0"/>
          </a:p>
        </p:txBody>
      </p:sp>
      <p:sp>
        <p:nvSpPr>
          <p:cNvPr id="21" name="Text 18"/>
          <p:cNvSpPr/>
          <p:nvPr/>
        </p:nvSpPr>
        <p:spPr>
          <a:xfrm>
            <a:off x="1166336" y="6781681"/>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Fine-tuning a pre-trained ResNet model can be challenging due to its depth and complexity, requiring careful experimentation and validation.</a:t>
            </a:r>
            <a:endParaRPr lang="en-US" sz="1361" dirty="0"/>
          </a:p>
        </p:txBody>
      </p:sp>
      <p:pic>
        <p:nvPicPr>
          <p:cNvPr id="24" name="Picture 23">
            <a:extLst>
              <a:ext uri="{FF2B5EF4-FFF2-40B4-BE49-F238E27FC236}">
                <a16:creationId xmlns:a16="http://schemas.microsoft.com/office/drawing/2014/main" id="{2FB3B561-FA1C-E161-73C8-A874EC47A858}"/>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246" r="58656"/>
          <a:stretch/>
        </p:blipFill>
        <p:spPr>
          <a:xfrm>
            <a:off x="9144000" y="0"/>
            <a:ext cx="5486400" cy="8229600"/>
          </a:xfrm>
          <a:prstGeom prst="rect">
            <a:avLst/>
          </a:prstGeom>
        </p:spPr>
      </p:pic>
    </p:spTree>
    <p:extLst>
      <p:ext uri="{BB962C8B-B14F-4D97-AF65-F5344CB8AC3E}">
        <p14:creationId xmlns:p14="http://schemas.microsoft.com/office/powerpoint/2010/main" val="66525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032986"/>
            <a:ext cx="7396639"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Project Impact and Future Directions</a:t>
            </a:r>
            <a:endParaRPr lang="en-US" sz="3581" dirty="0"/>
          </a:p>
        </p:txBody>
      </p:sp>
      <p:sp>
        <p:nvSpPr>
          <p:cNvPr id="6" name="Shape 3"/>
          <p:cNvSpPr/>
          <p:nvPr/>
        </p:nvSpPr>
        <p:spPr>
          <a:xfrm>
            <a:off x="604837" y="2055019"/>
            <a:ext cx="388739" cy="388739"/>
          </a:xfrm>
          <a:prstGeom prst="roundRect">
            <a:avLst>
              <a:gd name="adj" fmla="val 40011"/>
            </a:avLst>
          </a:prstGeom>
          <a:solidFill>
            <a:srgbClr val="282C32"/>
          </a:solidFill>
          <a:ln/>
        </p:spPr>
        <p:txBody>
          <a:bodyPr/>
          <a:lstStyle/>
          <a:p>
            <a:endParaRPr lang="en-GB"/>
          </a:p>
        </p:txBody>
      </p:sp>
      <p:sp>
        <p:nvSpPr>
          <p:cNvPr id="7" name="Text 4"/>
          <p:cNvSpPr/>
          <p:nvPr/>
        </p:nvSpPr>
        <p:spPr>
          <a:xfrm>
            <a:off x="750808" y="2112883"/>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8" name="Text 5"/>
          <p:cNvSpPr/>
          <p:nvPr/>
        </p:nvSpPr>
        <p:spPr>
          <a:xfrm>
            <a:off x="1166336" y="2055019"/>
            <a:ext cx="2639139"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Agricultural Advancement</a:t>
            </a:r>
            <a:endParaRPr lang="en-US" sz="1791" dirty="0"/>
          </a:p>
        </p:txBody>
      </p:sp>
      <p:sp>
        <p:nvSpPr>
          <p:cNvPr id="9" name="Text 6"/>
          <p:cNvSpPr/>
          <p:nvPr/>
        </p:nvSpPr>
        <p:spPr>
          <a:xfrm>
            <a:off x="1166336" y="2442805"/>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AgriSmart represents a significant step in integrating advanced technologies into agriculture, potentially revolutionizing farming practices.</a:t>
            </a:r>
            <a:endParaRPr lang="en-US" sz="1361" dirty="0"/>
          </a:p>
        </p:txBody>
      </p:sp>
      <p:sp>
        <p:nvSpPr>
          <p:cNvPr id="10" name="Shape 7"/>
          <p:cNvSpPr/>
          <p:nvPr/>
        </p:nvSpPr>
        <p:spPr>
          <a:xfrm>
            <a:off x="604837" y="3363039"/>
            <a:ext cx="388739" cy="388739"/>
          </a:xfrm>
          <a:prstGeom prst="roundRect">
            <a:avLst>
              <a:gd name="adj" fmla="val 40011"/>
            </a:avLst>
          </a:prstGeom>
          <a:solidFill>
            <a:srgbClr val="282C32"/>
          </a:solidFill>
          <a:ln/>
        </p:spPr>
        <p:txBody>
          <a:bodyPr/>
          <a:lstStyle/>
          <a:p>
            <a:endParaRPr lang="en-GB"/>
          </a:p>
        </p:txBody>
      </p:sp>
      <p:sp>
        <p:nvSpPr>
          <p:cNvPr id="11" name="Text 8"/>
          <p:cNvSpPr/>
          <p:nvPr/>
        </p:nvSpPr>
        <p:spPr>
          <a:xfrm>
            <a:off x="722828" y="3420904"/>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2" name="Text 9"/>
          <p:cNvSpPr/>
          <p:nvPr/>
        </p:nvSpPr>
        <p:spPr>
          <a:xfrm>
            <a:off x="1166336" y="3363039"/>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Farmer Empowerment</a:t>
            </a:r>
            <a:endParaRPr lang="en-US" sz="1791" dirty="0"/>
          </a:p>
        </p:txBody>
      </p:sp>
      <p:sp>
        <p:nvSpPr>
          <p:cNvPr id="13" name="Text 10"/>
          <p:cNvSpPr/>
          <p:nvPr/>
        </p:nvSpPr>
        <p:spPr>
          <a:xfrm>
            <a:off x="1166336" y="3750826"/>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By providing easy access to sophisticated tools and data-driven insights, the project aims to empower farmers to make informed decisions and improve crop yields.</a:t>
            </a:r>
            <a:endParaRPr lang="en-US" sz="1361" dirty="0"/>
          </a:p>
        </p:txBody>
      </p:sp>
      <p:sp>
        <p:nvSpPr>
          <p:cNvPr id="14" name="Shape 11"/>
          <p:cNvSpPr/>
          <p:nvPr/>
        </p:nvSpPr>
        <p:spPr>
          <a:xfrm>
            <a:off x="604837" y="4671060"/>
            <a:ext cx="388739" cy="388739"/>
          </a:xfrm>
          <a:prstGeom prst="roundRect">
            <a:avLst>
              <a:gd name="adj" fmla="val 40011"/>
            </a:avLst>
          </a:prstGeom>
          <a:solidFill>
            <a:srgbClr val="282C32"/>
          </a:solidFill>
          <a:ln/>
        </p:spPr>
        <p:txBody>
          <a:bodyPr/>
          <a:lstStyle/>
          <a:p>
            <a:endParaRPr lang="en-GB"/>
          </a:p>
        </p:txBody>
      </p:sp>
      <p:sp>
        <p:nvSpPr>
          <p:cNvPr id="15" name="Text 12"/>
          <p:cNvSpPr/>
          <p:nvPr/>
        </p:nvSpPr>
        <p:spPr>
          <a:xfrm>
            <a:off x="725448" y="4728924"/>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16" name="Text 13"/>
          <p:cNvSpPr/>
          <p:nvPr/>
        </p:nvSpPr>
        <p:spPr>
          <a:xfrm>
            <a:off x="1166336" y="4671060"/>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Sustainability Focus</a:t>
            </a:r>
            <a:endParaRPr lang="en-US" sz="1791" dirty="0"/>
          </a:p>
        </p:txBody>
      </p:sp>
      <p:sp>
        <p:nvSpPr>
          <p:cNvPr id="17" name="Text 14"/>
          <p:cNvSpPr/>
          <p:nvPr/>
        </p:nvSpPr>
        <p:spPr>
          <a:xfrm>
            <a:off x="1166336" y="5058847"/>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application's recommendations for crop selection and fertilizer use contribute to more sustainable agricultural practices and resource efficiency.</a:t>
            </a:r>
            <a:endParaRPr lang="en-US" sz="1361" dirty="0"/>
          </a:p>
        </p:txBody>
      </p:sp>
      <p:sp>
        <p:nvSpPr>
          <p:cNvPr id="18" name="Shape 15"/>
          <p:cNvSpPr/>
          <p:nvPr/>
        </p:nvSpPr>
        <p:spPr>
          <a:xfrm>
            <a:off x="604837" y="5979081"/>
            <a:ext cx="388739" cy="388739"/>
          </a:xfrm>
          <a:prstGeom prst="roundRect">
            <a:avLst>
              <a:gd name="adj" fmla="val 40011"/>
            </a:avLst>
          </a:prstGeom>
          <a:solidFill>
            <a:srgbClr val="282C32"/>
          </a:solidFill>
          <a:ln/>
        </p:spPr>
        <p:txBody>
          <a:bodyPr/>
          <a:lstStyle/>
          <a:p>
            <a:endParaRPr lang="en-GB"/>
          </a:p>
        </p:txBody>
      </p:sp>
      <p:sp>
        <p:nvSpPr>
          <p:cNvPr id="19" name="Text 16"/>
          <p:cNvSpPr/>
          <p:nvPr/>
        </p:nvSpPr>
        <p:spPr>
          <a:xfrm>
            <a:off x="716637" y="6036945"/>
            <a:ext cx="165140"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4</a:t>
            </a:r>
            <a:endParaRPr lang="en-US" sz="2149" dirty="0"/>
          </a:p>
        </p:txBody>
      </p:sp>
      <p:sp>
        <p:nvSpPr>
          <p:cNvPr id="20" name="Text 17"/>
          <p:cNvSpPr/>
          <p:nvPr/>
        </p:nvSpPr>
        <p:spPr>
          <a:xfrm>
            <a:off x="1166336" y="5979081"/>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Future Enhancements</a:t>
            </a:r>
            <a:endParaRPr lang="en-US" sz="1791" dirty="0"/>
          </a:p>
        </p:txBody>
      </p:sp>
      <p:sp>
        <p:nvSpPr>
          <p:cNvPr id="21" name="Text 18"/>
          <p:cNvSpPr/>
          <p:nvPr/>
        </p:nvSpPr>
        <p:spPr>
          <a:xfrm>
            <a:off x="1166336" y="6366867"/>
            <a:ext cx="737282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Potential future developments could include integration with IoT devices for real-time monitoring and expansion of the disease detection capabilities to cover more plant species and conditions.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868799"/>
            <a:ext cx="6477238"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Project Overview and Motivation</a:t>
            </a:r>
            <a:endParaRPr lang="en-US" sz="3581" dirty="0"/>
          </a:p>
        </p:txBody>
      </p:sp>
      <p:sp>
        <p:nvSpPr>
          <p:cNvPr id="6" name="Shape 3"/>
          <p:cNvSpPr/>
          <p:nvPr/>
        </p:nvSpPr>
        <p:spPr>
          <a:xfrm>
            <a:off x="604837" y="1696522"/>
            <a:ext cx="7934325" cy="1286470"/>
          </a:xfrm>
          <a:prstGeom prst="roundRect">
            <a:avLst>
              <a:gd name="adj" fmla="val 12090"/>
            </a:avLst>
          </a:prstGeom>
          <a:solidFill>
            <a:srgbClr val="282C32"/>
          </a:solidFill>
          <a:ln/>
        </p:spPr>
        <p:txBody>
          <a:bodyPr/>
          <a:lstStyle/>
          <a:p>
            <a:endParaRPr lang="en-GB"/>
          </a:p>
        </p:txBody>
      </p:sp>
      <p:sp>
        <p:nvSpPr>
          <p:cNvPr id="7" name="Text 4"/>
          <p:cNvSpPr/>
          <p:nvPr/>
        </p:nvSpPr>
        <p:spPr>
          <a:xfrm>
            <a:off x="777597" y="1869281"/>
            <a:ext cx="3226832"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Address Agricultural Challenges</a:t>
            </a:r>
            <a:endParaRPr lang="en-US" sz="1791" dirty="0"/>
          </a:p>
        </p:txBody>
      </p:sp>
      <p:sp>
        <p:nvSpPr>
          <p:cNvPr id="8" name="Text 5"/>
          <p:cNvSpPr/>
          <p:nvPr/>
        </p:nvSpPr>
        <p:spPr>
          <a:xfrm>
            <a:off x="777597" y="225706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AgriSmart aims to tackle key issues in agriculture such as optimizing crop selection, managing soil nutrients, and detecting plant diseases.</a:t>
            </a:r>
            <a:endParaRPr lang="en-US" sz="1361" dirty="0"/>
          </a:p>
        </p:txBody>
      </p:sp>
      <p:sp>
        <p:nvSpPr>
          <p:cNvPr id="9" name="Shape 6"/>
          <p:cNvSpPr/>
          <p:nvPr/>
        </p:nvSpPr>
        <p:spPr>
          <a:xfrm>
            <a:off x="604837" y="3155752"/>
            <a:ext cx="7934325" cy="1286470"/>
          </a:xfrm>
          <a:prstGeom prst="roundRect">
            <a:avLst>
              <a:gd name="adj" fmla="val 12090"/>
            </a:avLst>
          </a:prstGeom>
          <a:solidFill>
            <a:srgbClr val="282C32"/>
          </a:solidFill>
          <a:ln/>
        </p:spPr>
        <p:txBody>
          <a:bodyPr/>
          <a:lstStyle/>
          <a:p>
            <a:endParaRPr lang="en-GB"/>
          </a:p>
        </p:txBody>
      </p:sp>
      <p:sp>
        <p:nvSpPr>
          <p:cNvPr id="10" name="Text 7"/>
          <p:cNvSpPr/>
          <p:nvPr/>
        </p:nvSpPr>
        <p:spPr>
          <a:xfrm>
            <a:off x="777597" y="3328511"/>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Empower Farmers</a:t>
            </a:r>
            <a:endParaRPr lang="en-US" sz="1791" dirty="0"/>
          </a:p>
        </p:txBody>
      </p:sp>
      <p:sp>
        <p:nvSpPr>
          <p:cNvPr id="11" name="Text 8"/>
          <p:cNvSpPr/>
          <p:nvPr/>
        </p:nvSpPr>
        <p:spPr>
          <a:xfrm>
            <a:off x="777597" y="371629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project is motivated by the need to provide farmers with accessible, technology-driven solutions to make data-driven decisions.</a:t>
            </a:r>
            <a:endParaRPr lang="en-US" sz="1361" dirty="0"/>
          </a:p>
        </p:txBody>
      </p:sp>
      <p:sp>
        <p:nvSpPr>
          <p:cNvPr id="12" name="Shape 9"/>
          <p:cNvSpPr/>
          <p:nvPr/>
        </p:nvSpPr>
        <p:spPr>
          <a:xfrm>
            <a:off x="604837" y="4614982"/>
            <a:ext cx="7934325" cy="1286470"/>
          </a:xfrm>
          <a:prstGeom prst="roundRect">
            <a:avLst>
              <a:gd name="adj" fmla="val 12090"/>
            </a:avLst>
          </a:prstGeom>
          <a:solidFill>
            <a:srgbClr val="282C32"/>
          </a:solidFill>
          <a:ln/>
        </p:spPr>
        <p:txBody>
          <a:bodyPr/>
          <a:lstStyle/>
          <a:p>
            <a:endParaRPr lang="en-GB"/>
          </a:p>
        </p:txBody>
      </p:sp>
      <p:sp>
        <p:nvSpPr>
          <p:cNvPr id="13" name="Text 10"/>
          <p:cNvSpPr/>
          <p:nvPr/>
        </p:nvSpPr>
        <p:spPr>
          <a:xfrm>
            <a:off x="777597" y="4787741"/>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Improve Productivity</a:t>
            </a:r>
            <a:endParaRPr lang="en-US" sz="1791" dirty="0"/>
          </a:p>
        </p:txBody>
      </p:sp>
      <p:sp>
        <p:nvSpPr>
          <p:cNvPr id="14" name="Text 11"/>
          <p:cNvSpPr/>
          <p:nvPr/>
        </p:nvSpPr>
        <p:spPr>
          <a:xfrm>
            <a:off x="777597" y="517552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By offering tools for crop recommendation, fertilizer suggestion, and disease detection, AgriSmart seeks to enhance agricultural productivity and sustainability.</a:t>
            </a:r>
            <a:endParaRPr lang="en-US" sz="1361" dirty="0"/>
          </a:p>
        </p:txBody>
      </p:sp>
      <p:sp>
        <p:nvSpPr>
          <p:cNvPr id="15" name="Shape 12"/>
          <p:cNvSpPr/>
          <p:nvPr/>
        </p:nvSpPr>
        <p:spPr>
          <a:xfrm>
            <a:off x="604837" y="6074212"/>
            <a:ext cx="7934325" cy="1286470"/>
          </a:xfrm>
          <a:prstGeom prst="roundRect">
            <a:avLst>
              <a:gd name="adj" fmla="val 12090"/>
            </a:avLst>
          </a:prstGeom>
          <a:solidFill>
            <a:srgbClr val="282C32"/>
          </a:solidFill>
          <a:ln/>
        </p:spPr>
        <p:txBody>
          <a:bodyPr/>
          <a:lstStyle/>
          <a:p>
            <a:endParaRPr lang="en-GB"/>
          </a:p>
        </p:txBody>
      </p:sp>
      <p:sp>
        <p:nvSpPr>
          <p:cNvPr id="16" name="Text 13"/>
          <p:cNvSpPr/>
          <p:nvPr/>
        </p:nvSpPr>
        <p:spPr>
          <a:xfrm>
            <a:off x="777597" y="6246971"/>
            <a:ext cx="2301121"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Bridge Technology Gap</a:t>
            </a:r>
            <a:endParaRPr lang="en-US" sz="1791" dirty="0"/>
          </a:p>
        </p:txBody>
      </p:sp>
      <p:sp>
        <p:nvSpPr>
          <p:cNvPr id="17" name="Text 14"/>
          <p:cNvSpPr/>
          <p:nvPr/>
        </p:nvSpPr>
        <p:spPr>
          <a:xfrm>
            <a:off x="777597" y="663475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application aims to make advanced agricultural technologies accessible to farmers who may have limited access to such tools and expertise.</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7553" y="1108353"/>
            <a:ext cx="4896564" cy="612100"/>
          </a:xfrm>
          <a:prstGeom prst="rect">
            <a:avLst/>
          </a:prstGeom>
          <a:noFill/>
          <a:ln/>
        </p:spPr>
        <p:txBody>
          <a:bodyPr wrap="none" rtlCol="0" anchor="t"/>
          <a:lstStyle/>
          <a:p>
            <a:pPr marL="0" indent="0">
              <a:lnSpc>
                <a:spcPts val="4819"/>
              </a:lnSpc>
              <a:buNone/>
            </a:pPr>
            <a:r>
              <a:rPr lang="en-US" sz="3856" b="1" dirty="0">
                <a:solidFill>
                  <a:srgbClr val="9998FF"/>
                </a:solidFill>
                <a:latin typeface="Barlow" pitchFamily="34" charset="0"/>
                <a:ea typeface="Barlow" pitchFamily="34" charset="-122"/>
                <a:cs typeface="Barlow" pitchFamily="34" charset="-120"/>
              </a:rPr>
              <a:t>ResNet Architecture</a:t>
            </a:r>
            <a:endParaRPr lang="en-US" sz="3856" dirty="0"/>
          </a:p>
        </p:txBody>
      </p:sp>
      <p:sp>
        <p:nvSpPr>
          <p:cNvPr id="6" name="Shape 3"/>
          <p:cNvSpPr/>
          <p:nvPr/>
        </p:nvSpPr>
        <p:spPr>
          <a:xfrm>
            <a:off x="6405205" y="1999536"/>
            <a:ext cx="22860" cy="5121712"/>
          </a:xfrm>
          <a:prstGeom prst="roundRect">
            <a:avLst>
              <a:gd name="adj" fmla="val 732560"/>
            </a:avLst>
          </a:prstGeom>
          <a:solidFill>
            <a:srgbClr val="60646A"/>
          </a:solidFill>
          <a:ln/>
        </p:spPr>
        <p:txBody>
          <a:bodyPr/>
          <a:lstStyle/>
          <a:p>
            <a:endParaRPr lang="en-GB"/>
          </a:p>
        </p:txBody>
      </p:sp>
      <p:sp>
        <p:nvSpPr>
          <p:cNvPr id="7" name="Shape 4"/>
          <p:cNvSpPr/>
          <p:nvPr/>
        </p:nvSpPr>
        <p:spPr>
          <a:xfrm>
            <a:off x="6603087" y="2406729"/>
            <a:ext cx="651153" cy="22860"/>
          </a:xfrm>
          <a:prstGeom prst="roundRect">
            <a:avLst>
              <a:gd name="adj" fmla="val 732560"/>
            </a:avLst>
          </a:prstGeom>
          <a:solidFill>
            <a:srgbClr val="60646A"/>
          </a:solidFill>
          <a:ln/>
        </p:spPr>
        <p:txBody>
          <a:bodyPr/>
          <a:lstStyle/>
          <a:p>
            <a:endParaRPr lang="en-GB"/>
          </a:p>
        </p:txBody>
      </p:sp>
      <p:sp>
        <p:nvSpPr>
          <p:cNvPr id="8" name="Shape 5"/>
          <p:cNvSpPr/>
          <p:nvPr/>
        </p:nvSpPr>
        <p:spPr>
          <a:xfrm>
            <a:off x="6207323" y="2208848"/>
            <a:ext cx="418624" cy="418624"/>
          </a:xfrm>
          <a:prstGeom prst="roundRect">
            <a:avLst>
              <a:gd name="adj" fmla="val 40003"/>
            </a:avLst>
          </a:prstGeom>
          <a:solidFill>
            <a:srgbClr val="282C32"/>
          </a:solidFill>
          <a:ln/>
        </p:spPr>
        <p:txBody>
          <a:bodyPr/>
          <a:lstStyle/>
          <a:p>
            <a:endParaRPr lang="en-GB"/>
          </a:p>
        </p:txBody>
      </p:sp>
      <p:sp>
        <p:nvSpPr>
          <p:cNvPr id="9" name="Text 6"/>
          <p:cNvSpPr/>
          <p:nvPr/>
        </p:nvSpPr>
        <p:spPr>
          <a:xfrm>
            <a:off x="6364605" y="2271236"/>
            <a:ext cx="104061" cy="293846"/>
          </a:xfrm>
          <a:prstGeom prst="rect">
            <a:avLst/>
          </a:prstGeom>
          <a:noFill/>
          <a:ln/>
        </p:spPr>
        <p:txBody>
          <a:bodyPr wrap="none" rtlCol="0" anchor="t"/>
          <a:lstStyle/>
          <a:p>
            <a:pPr marL="0" indent="0" algn="ctr">
              <a:lnSpc>
                <a:spcPts val="2313"/>
              </a:lnSpc>
              <a:buNone/>
            </a:pPr>
            <a:r>
              <a:rPr lang="en-US" sz="2313" b="1" dirty="0">
                <a:solidFill>
                  <a:srgbClr val="EEEFF5"/>
                </a:solidFill>
                <a:latin typeface="Barlow" pitchFamily="34" charset="0"/>
                <a:ea typeface="Barlow" pitchFamily="34" charset="-122"/>
                <a:cs typeface="Barlow" pitchFamily="34" charset="-120"/>
              </a:rPr>
              <a:t>1</a:t>
            </a:r>
            <a:endParaRPr lang="en-US" sz="2313" dirty="0"/>
          </a:p>
        </p:txBody>
      </p:sp>
      <p:sp>
        <p:nvSpPr>
          <p:cNvPr id="10" name="Text 7"/>
          <p:cNvSpPr/>
          <p:nvPr/>
        </p:nvSpPr>
        <p:spPr>
          <a:xfrm>
            <a:off x="7439978" y="2185511"/>
            <a:ext cx="2461736" cy="305991"/>
          </a:xfrm>
          <a:prstGeom prst="rect">
            <a:avLst/>
          </a:prstGeom>
          <a:noFill/>
          <a:ln/>
        </p:spPr>
        <p:txBody>
          <a:bodyPr wrap="none" rtlCol="0" anchor="t"/>
          <a:lstStyle/>
          <a:p>
            <a:pPr marL="0" indent="0" algn="l">
              <a:lnSpc>
                <a:spcPts val="2410"/>
              </a:lnSpc>
              <a:buNone/>
            </a:pPr>
            <a:r>
              <a:rPr lang="en-US" sz="1928" b="1" dirty="0">
                <a:solidFill>
                  <a:srgbClr val="EEEFF5"/>
                </a:solidFill>
                <a:latin typeface="Barlow" pitchFamily="34" charset="0"/>
                <a:ea typeface="Barlow" pitchFamily="34" charset="-122"/>
                <a:cs typeface="Barlow" pitchFamily="34" charset="-120"/>
              </a:rPr>
              <a:t>Introduction of ResNet</a:t>
            </a:r>
            <a:endParaRPr lang="en-US" sz="1928" dirty="0"/>
          </a:p>
        </p:txBody>
      </p:sp>
      <p:sp>
        <p:nvSpPr>
          <p:cNvPr id="11" name="Text 8"/>
          <p:cNvSpPr/>
          <p:nvPr/>
        </p:nvSpPr>
        <p:spPr>
          <a:xfrm>
            <a:off x="7439978" y="2603063"/>
            <a:ext cx="6539270" cy="595313"/>
          </a:xfrm>
          <a:prstGeom prst="rect">
            <a:avLst/>
          </a:prstGeom>
          <a:noFill/>
          <a:ln/>
        </p:spPr>
        <p:txBody>
          <a:bodyPr wrap="square" rtlCol="0" anchor="t"/>
          <a:lstStyle/>
          <a:p>
            <a:pPr marL="0" indent="0" algn="l">
              <a:lnSpc>
                <a:spcPts val="2344"/>
              </a:lnSpc>
              <a:buNone/>
            </a:pPr>
            <a:r>
              <a:rPr lang="en-US" sz="1465" dirty="0">
                <a:solidFill>
                  <a:srgbClr val="EEEFF5"/>
                </a:solidFill>
                <a:latin typeface="Montserrat" pitchFamily="34" charset="0"/>
                <a:ea typeface="Montserrat" pitchFamily="34" charset="-122"/>
                <a:cs typeface="Montserrat" pitchFamily="34" charset="-120"/>
              </a:rPr>
              <a:t>Residual Neural Network (ResNet) was introduced in 2015 by Kaiming He et al. to address challenges in training deep neural networks.</a:t>
            </a:r>
            <a:endParaRPr lang="en-US" sz="1465" dirty="0"/>
          </a:p>
        </p:txBody>
      </p:sp>
      <p:sp>
        <p:nvSpPr>
          <p:cNvPr id="12" name="Shape 9"/>
          <p:cNvSpPr/>
          <p:nvPr/>
        </p:nvSpPr>
        <p:spPr>
          <a:xfrm>
            <a:off x="6603087" y="3977521"/>
            <a:ext cx="651153" cy="22860"/>
          </a:xfrm>
          <a:prstGeom prst="roundRect">
            <a:avLst>
              <a:gd name="adj" fmla="val 732560"/>
            </a:avLst>
          </a:prstGeom>
          <a:solidFill>
            <a:srgbClr val="60646A"/>
          </a:solidFill>
          <a:ln/>
        </p:spPr>
        <p:txBody>
          <a:bodyPr/>
          <a:lstStyle/>
          <a:p>
            <a:endParaRPr lang="en-GB"/>
          </a:p>
        </p:txBody>
      </p:sp>
      <p:sp>
        <p:nvSpPr>
          <p:cNvPr id="13" name="Shape 10"/>
          <p:cNvSpPr/>
          <p:nvPr/>
        </p:nvSpPr>
        <p:spPr>
          <a:xfrm>
            <a:off x="6207323" y="3779639"/>
            <a:ext cx="418624" cy="418624"/>
          </a:xfrm>
          <a:prstGeom prst="roundRect">
            <a:avLst>
              <a:gd name="adj" fmla="val 40003"/>
            </a:avLst>
          </a:prstGeom>
          <a:solidFill>
            <a:srgbClr val="282C32"/>
          </a:solidFill>
          <a:ln/>
        </p:spPr>
        <p:txBody>
          <a:bodyPr/>
          <a:lstStyle/>
          <a:p>
            <a:endParaRPr lang="en-GB"/>
          </a:p>
        </p:txBody>
      </p:sp>
      <p:sp>
        <p:nvSpPr>
          <p:cNvPr id="14" name="Text 11"/>
          <p:cNvSpPr/>
          <p:nvPr/>
        </p:nvSpPr>
        <p:spPr>
          <a:xfrm>
            <a:off x="6334363" y="3842028"/>
            <a:ext cx="164544" cy="293846"/>
          </a:xfrm>
          <a:prstGeom prst="rect">
            <a:avLst/>
          </a:prstGeom>
          <a:noFill/>
          <a:ln/>
        </p:spPr>
        <p:txBody>
          <a:bodyPr wrap="none" rtlCol="0" anchor="t"/>
          <a:lstStyle/>
          <a:p>
            <a:pPr marL="0" indent="0" algn="ctr">
              <a:lnSpc>
                <a:spcPts val="2313"/>
              </a:lnSpc>
              <a:buNone/>
            </a:pPr>
            <a:r>
              <a:rPr lang="en-US" sz="2313" b="1" dirty="0">
                <a:solidFill>
                  <a:srgbClr val="EEEFF5"/>
                </a:solidFill>
                <a:latin typeface="Barlow" pitchFamily="34" charset="0"/>
                <a:ea typeface="Barlow" pitchFamily="34" charset="-122"/>
                <a:cs typeface="Barlow" pitchFamily="34" charset="-120"/>
              </a:rPr>
              <a:t>2</a:t>
            </a:r>
            <a:endParaRPr lang="en-US" sz="2313" dirty="0"/>
          </a:p>
        </p:txBody>
      </p:sp>
      <p:sp>
        <p:nvSpPr>
          <p:cNvPr id="15" name="Text 12"/>
          <p:cNvSpPr/>
          <p:nvPr/>
        </p:nvSpPr>
        <p:spPr>
          <a:xfrm>
            <a:off x="7439978" y="3756303"/>
            <a:ext cx="3211116" cy="305991"/>
          </a:xfrm>
          <a:prstGeom prst="rect">
            <a:avLst/>
          </a:prstGeom>
          <a:noFill/>
          <a:ln/>
        </p:spPr>
        <p:txBody>
          <a:bodyPr wrap="none" rtlCol="0" anchor="t"/>
          <a:lstStyle/>
          <a:p>
            <a:pPr marL="0" indent="0" algn="l">
              <a:lnSpc>
                <a:spcPts val="2410"/>
              </a:lnSpc>
              <a:buNone/>
            </a:pPr>
            <a:r>
              <a:rPr lang="en-US" sz="1928" b="1" dirty="0">
                <a:solidFill>
                  <a:srgbClr val="EEEFF5"/>
                </a:solidFill>
                <a:latin typeface="Barlow" pitchFamily="34" charset="0"/>
                <a:ea typeface="Barlow" pitchFamily="34" charset="-122"/>
                <a:cs typeface="Barlow" pitchFamily="34" charset="-120"/>
              </a:rPr>
              <a:t>Residual Learning Framework</a:t>
            </a:r>
            <a:endParaRPr lang="en-US" sz="1928" dirty="0"/>
          </a:p>
        </p:txBody>
      </p:sp>
      <p:sp>
        <p:nvSpPr>
          <p:cNvPr id="16" name="Text 13"/>
          <p:cNvSpPr/>
          <p:nvPr/>
        </p:nvSpPr>
        <p:spPr>
          <a:xfrm>
            <a:off x="7439978" y="4173855"/>
            <a:ext cx="6539270" cy="892969"/>
          </a:xfrm>
          <a:prstGeom prst="rect">
            <a:avLst/>
          </a:prstGeom>
          <a:noFill/>
          <a:ln/>
        </p:spPr>
        <p:txBody>
          <a:bodyPr wrap="square" rtlCol="0" anchor="t"/>
          <a:lstStyle/>
          <a:p>
            <a:pPr marL="0" indent="0" algn="l">
              <a:lnSpc>
                <a:spcPts val="2344"/>
              </a:lnSpc>
              <a:buNone/>
            </a:pPr>
            <a:r>
              <a:rPr lang="en-US" sz="1465" dirty="0">
                <a:solidFill>
                  <a:srgbClr val="EEEFF5"/>
                </a:solidFill>
                <a:latin typeface="Montserrat" pitchFamily="34" charset="0"/>
                <a:ea typeface="Montserrat" pitchFamily="34" charset="-122"/>
                <a:cs typeface="Montserrat" pitchFamily="34" charset="-120"/>
              </a:rPr>
              <a:t>ResNets use a deep residual learning framework with shortcut connections, allowing the network to adapt to residual mapping instead of underlying mapping.</a:t>
            </a:r>
            <a:endParaRPr lang="en-US" sz="1465" dirty="0"/>
          </a:p>
        </p:txBody>
      </p:sp>
      <p:sp>
        <p:nvSpPr>
          <p:cNvPr id="17" name="Shape 14"/>
          <p:cNvSpPr/>
          <p:nvPr/>
        </p:nvSpPr>
        <p:spPr>
          <a:xfrm>
            <a:off x="6603087" y="5845969"/>
            <a:ext cx="651153" cy="22860"/>
          </a:xfrm>
          <a:prstGeom prst="roundRect">
            <a:avLst>
              <a:gd name="adj" fmla="val 732560"/>
            </a:avLst>
          </a:prstGeom>
          <a:solidFill>
            <a:srgbClr val="60646A"/>
          </a:solidFill>
          <a:ln/>
        </p:spPr>
        <p:txBody>
          <a:bodyPr/>
          <a:lstStyle/>
          <a:p>
            <a:endParaRPr lang="en-GB"/>
          </a:p>
        </p:txBody>
      </p:sp>
      <p:sp>
        <p:nvSpPr>
          <p:cNvPr id="18" name="Shape 15"/>
          <p:cNvSpPr/>
          <p:nvPr/>
        </p:nvSpPr>
        <p:spPr>
          <a:xfrm>
            <a:off x="6207323" y="5648087"/>
            <a:ext cx="418624" cy="418624"/>
          </a:xfrm>
          <a:prstGeom prst="roundRect">
            <a:avLst>
              <a:gd name="adj" fmla="val 40003"/>
            </a:avLst>
          </a:prstGeom>
          <a:solidFill>
            <a:srgbClr val="282C32"/>
          </a:solidFill>
          <a:ln/>
        </p:spPr>
        <p:txBody>
          <a:bodyPr/>
          <a:lstStyle/>
          <a:p>
            <a:endParaRPr lang="en-GB"/>
          </a:p>
        </p:txBody>
      </p:sp>
      <p:sp>
        <p:nvSpPr>
          <p:cNvPr id="19" name="Text 16"/>
          <p:cNvSpPr/>
          <p:nvPr/>
        </p:nvSpPr>
        <p:spPr>
          <a:xfrm>
            <a:off x="6337221" y="5710476"/>
            <a:ext cx="158710" cy="293846"/>
          </a:xfrm>
          <a:prstGeom prst="rect">
            <a:avLst/>
          </a:prstGeom>
          <a:noFill/>
          <a:ln/>
        </p:spPr>
        <p:txBody>
          <a:bodyPr wrap="none" rtlCol="0" anchor="t"/>
          <a:lstStyle/>
          <a:p>
            <a:pPr marL="0" indent="0" algn="ctr">
              <a:lnSpc>
                <a:spcPts val="2313"/>
              </a:lnSpc>
              <a:buNone/>
            </a:pPr>
            <a:r>
              <a:rPr lang="en-US" sz="2313" b="1" dirty="0">
                <a:solidFill>
                  <a:srgbClr val="EEEFF5"/>
                </a:solidFill>
                <a:latin typeface="Barlow" pitchFamily="34" charset="0"/>
                <a:ea typeface="Barlow" pitchFamily="34" charset="-122"/>
                <a:cs typeface="Barlow" pitchFamily="34" charset="-120"/>
              </a:rPr>
              <a:t>3</a:t>
            </a:r>
            <a:endParaRPr lang="en-US" sz="2313" dirty="0"/>
          </a:p>
        </p:txBody>
      </p:sp>
      <p:sp>
        <p:nvSpPr>
          <p:cNvPr id="20" name="Text 17"/>
          <p:cNvSpPr/>
          <p:nvPr/>
        </p:nvSpPr>
        <p:spPr>
          <a:xfrm>
            <a:off x="7439978" y="5624751"/>
            <a:ext cx="2448282" cy="305991"/>
          </a:xfrm>
          <a:prstGeom prst="rect">
            <a:avLst/>
          </a:prstGeom>
          <a:noFill/>
          <a:ln/>
        </p:spPr>
        <p:txBody>
          <a:bodyPr wrap="none" rtlCol="0" anchor="t"/>
          <a:lstStyle/>
          <a:p>
            <a:pPr marL="0" indent="0" algn="l">
              <a:lnSpc>
                <a:spcPts val="2410"/>
              </a:lnSpc>
              <a:buNone/>
            </a:pPr>
            <a:r>
              <a:rPr lang="en-US" sz="1928" b="1" dirty="0">
                <a:solidFill>
                  <a:srgbClr val="EEEFF5"/>
                </a:solidFill>
                <a:latin typeface="Barlow" pitchFamily="34" charset="0"/>
                <a:ea typeface="Barlow" pitchFamily="34" charset="-122"/>
                <a:cs typeface="Barlow" pitchFamily="34" charset="-120"/>
              </a:rPr>
              <a:t>Variants and Depths</a:t>
            </a:r>
            <a:endParaRPr lang="en-US" sz="1928" dirty="0"/>
          </a:p>
        </p:txBody>
      </p:sp>
      <p:sp>
        <p:nvSpPr>
          <p:cNvPr id="21" name="Text 18"/>
          <p:cNvSpPr/>
          <p:nvPr/>
        </p:nvSpPr>
        <p:spPr>
          <a:xfrm>
            <a:off x="7439978" y="6042303"/>
            <a:ext cx="6539270" cy="892969"/>
          </a:xfrm>
          <a:prstGeom prst="rect">
            <a:avLst/>
          </a:prstGeom>
          <a:noFill/>
          <a:ln/>
        </p:spPr>
        <p:txBody>
          <a:bodyPr wrap="square" rtlCol="0" anchor="t"/>
          <a:lstStyle/>
          <a:p>
            <a:pPr marL="0" indent="0" algn="l">
              <a:lnSpc>
                <a:spcPts val="2344"/>
              </a:lnSpc>
              <a:buNone/>
            </a:pPr>
            <a:r>
              <a:rPr lang="en-US" sz="1465" dirty="0">
                <a:solidFill>
                  <a:srgbClr val="EEEFF5"/>
                </a:solidFill>
                <a:latin typeface="Montserrat" pitchFamily="34" charset="0"/>
                <a:ea typeface="Montserrat" pitchFamily="34" charset="-122"/>
                <a:cs typeface="Montserrat" pitchFamily="34" charset="-120"/>
              </a:rPr>
              <a:t>ResNets come in various depths, such as ResNet-18, ResNet-32, and ResNet-50, with ResNet-50 being a mid-sized variant known for its efficiency in image classification tasks.</a:t>
            </a:r>
            <a:endParaRPr lang="en-US" sz="1465" dirty="0"/>
          </a:p>
        </p:txBody>
      </p:sp>
      <p:pic>
        <p:nvPicPr>
          <p:cNvPr id="26" name="Picture 25">
            <a:extLst>
              <a:ext uri="{FF2B5EF4-FFF2-40B4-BE49-F238E27FC236}">
                <a16:creationId xmlns:a16="http://schemas.microsoft.com/office/drawing/2014/main" id="{D16C0773-DA71-E4E0-3F69-079A4D34D73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47346"/>
            <a:ext cx="5551050" cy="4014947"/>
          </a:xfrm>
          <a:prstGeom prst="rect">
            <a:avLst/>
          </a:prstGeom>
        </p:spPr>
      </p:pic>
      <p:pic>
        <p:nvPicPr>
          <p:cNvPr id="32" name="Picture 31">
            <a:extLst>
              <a:ext uri="{FF2B5EF4-FFF2-40B4-BE49-F238E27FC236}">
                <a16:creationId xmlns:a16="http://schemas.microsoft.com/office/drawing/2014/main" id="{C05A5994-9B99-72C2-0B56-09F711E59AC0}"/>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073" r="17421"/>
          <a:stretch/>
        </p:blipFill>
        <p:spPr>
          <a:xfrm>
            <a:off x="-23767" y="4063973"/>
            <a:ext cx="5579937" cy="41489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sp>
        <p:nvSpPr>
          <p:cNvPr id="5" name="Text 2"/>
          <p:cNvSpPr/>
          <p:nvPr/>
        </p:nvSpPr>
        <p:spPr>
          <a:xfrm>
            <a:off x="6091238" y="845582"/>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Application Flow</a:t>
            </a:r>
            <a:endParaRPr lang="en-US" sz="3581" dirty="0"/>
          </a:p>
        </p:txBody>
      </p:sp>
      <p:pic>
        <p:nvPicPr>
          <p:cNvPr id="6" name="Image 1" descr="preencoded.png"/>
          <p:cNvPicPr>
            <a:picLocks noChangeAspect="1"/>
          </p:cNvPicPr>
          <p:nvPr/>
        </p:nvPicPr>
        <p:blipFill>
          <a:blip r:embed="rId3"/>
          <a:stretch>
            <a:fillRect/>
          </a:stretch>
        </p:blipFill>
        <p:spPr>
          <a:xfrm>
            <a:off x="6091238" y="1673304"/>
            <a:ext cx="864037" cy="1382554"/>
          </a:xfrm>
          <a:prstGeom prst="rect">
            <a:avLst/>
          </a:prstGeom>
        </p:spPr>
      </p:pic>
      <p:sp>
        <p:nvSpPr>
          <p:cNvPr id="7" name="Text 3"/>
          <p:cNvSpPr/>
          <p:nvPr/>
        </p:nvSpPr>
        <p:spPr>
          <a:xfrm>
            <a:off x="7214473" y="1846064"/>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User Input</a:t>
            </a:r>
            <a:endParaRPr lang="en-US" sz="1791" dirty="0"/>
          </a:p>
        </p:txBody>
      </p:sp>
      <p:sp>
        <p:nvSpPr>
          <p:cNvPr id="8" name="Text 4"/>
          <p:cNvSpPr/>
          <p:nvPr/>
        </p:nvSpPr>
        <p:spPr>
          <a:xfrm>
            <a:off x="7214473" y="2233851"/>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Farmers provide necessary inputs such as soil nutrient values, location, or plant leaf images depending on the service required.</a:t>
            </a:r>
            <a:endParaRPr lang="en-US" sz="1361" dirty="0"/>
          </a:p>
        </p:txBody>
      </p:sp>
      <p:pic>
        <p:nvPicPr>
          <p:cNvPr id="9" name="Image 2" descr="preencoded.png"/>
          <p:cNvPicPr>
            <a:picLocks noChangeAspect="1"/>
          </p:cNvPicPr>
          <p:nvPr/>
        </p:nvPicPr>
        <p:blipFill>
          <a:blip r:embed="rId4"/>
          <a:stretch>
            <a:fillRect/>
          </a:stretch>
        </p:blipFill>
        <p:spPr>
          <a:xfrm>
            <a:off x="6091238" y="3055858"/>
            <a:ext cx="864037" cy="1382554"/>
          </a:xfrm>
          <a:prstGeom prst="rect">
            <a:avLst/>
          </a:prstGeom>
        </p:spPr>
      </p:pic>
      <p:sp>
        <p:nvSpPr>
          <p:cNvPr id="10" name="Text 5"/>
          <p:cNvSpPr/>
          <p:nvPr/>
        </p:nvSpPr>
        <p:spPr>
          <a:xfrm>
            <a:off x="7214473" y="3228618"/>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Data Processing</a:t>
            </a:r>
            <a:endParaRPr lang="en-US" sz="1791" dirty="0"/>
          </a:p>
        </p:txBody>
      </p:sp>
      <p:sp>
        <p:nvSpPr>
          <p:cNvPr id="11" name="Text 6"/>
          <p:cNvSpPr/>
          <p:nvPr/>
        </p:nvSpPr>
        <p:spPr>
          <a:xfrm>
            <a:off x="7214473" y="3616404"/>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The application processes the input data, analyzing soil nutrients, weather data, or preprocessing plant images for analysis.</a:t>
            </a:r>
            <a:endParaRPr lang="en-US" sz="1361" dirty="0"/>
          </a:p>
        </p:txBody>
      </p:sp>
      <p:pic>
        <p:nvPicPr>
          <p:cNvPr id="12" name="Image 3" descr="preencoded.png"/>
          <p:cNvPicPr>
            <a:picLocks noChangeAspect="1"/>
          </p:cNvPicPr>
          <p:nvPr/>
        </p:nvPicPr>
        <p:blipFill>
          <a:blip r:embed="rId5"/>
          <a:stretch>
            <a:fillRect/>
          </a:stretch>
        </p:blipFill>
        <p:spPr>
          <a:xfrm>
            <a:off x="6091238" y="4438412"/>
            <a:ext cx="864037" cy="1382554"/>
          </a:xfrm>
          <a:prstGeom prst="rect">
            <a:avLst/>
          </a:prstGeom>
        </p:spPr>
      </p:pic>
      <p:sp>
        <p:nvSpPr>
          <p:cNvPr id="13" name="Text 7"/>
          <p:cNvSpPr/>
          <p:nvPr/>
        </p:nvSpPr>
        <p:spPr>
          <a:xfrm>
            <a:off x="7214473" y="4611172"/>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Model Invocation</a:t>
            </a:r>
            <a:endParaRPr lang="en-US" sz="1791" dirty="0"/>
          </a:p>
        </p:txBody>
      </p:sp>
      <p:sp>
        <p:nvSpPr>
          <p:cNvPr id="14" name="Text 8"/>
          <p:cNvSpPr/>
          <p:nvPr/>
        </p:nvSpPr>
        <p:spPr>
          <a:xfrm>
            <a:off x="7214473" y="4998958"/>
            <a:ext cx="6811089" cy="553164"/>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Appropriate machine learning or deep learning models are invoked to analyze the processed data and generate recommendations or diagnoses.</a:t>
            </a:r>
            <a:endParaRPr lang="en-US" sz="1361" dirty="0"/>
          </a:p>
        </p:txBody>
      </p:sp>
      <p:pic>
        <p:nvPicPr>
          <p:cNvPr id="15" name="Image 4" descr="preencoded.png"/>
          <p:cNvPicPr>
            <a:picLocks noChangeAspect="1"/>
          </p:cNvPicPr>
          <p:nvPr/>
        </p:nvPicPr>
        <p:blipFill>
          <a:blip r:embed="rId6"/>
          <a:stretch>
            <a:fillRect/>
          </a:stretch>
        </p:blipFill>
        <p:spPr>
          <a:xfrm>
            <a:off x="6091238" y="5820966"/>
            <a:ext cx="864037" cy="1563053"/>
          </a:xfrm>
          <a:prstGeom prst="rect">
            <a:avLst/>
          </a:prstGeom>
        </p:spPr>
      </p:pic>
      <p:sp>
        <p:nvSpPr>
          <p:cNvPr id="16" name="Text 9"/>
          <p:cNvSpPr/>
          <p:nvPr/>
        </p:nvSpPr>
        <p:spPr>
          <a:xfrm>
            <a:off x="7214473" y="5993725"/>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Output Presentation</a:t>
            </a:r>
            <a:endParaRPr lang="en-US" sz="1791" dirty="0"/>
          </a:p>
        </p:txBody>
      </p:sp>
      <p:sp>
        <p:nvSpPr>
          <p:cNvPr id="17" name="Text 10"/>
          <p:cNvSpPr/>
          <p:nvPr/>
        </p:nvSpPr>
        <p:spPr>
          <a:xfrm>
            <a:off x="7214473" y="6381512"/>
            <a:ext cx="6811089"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Results are presented to the user, providing crop recommendations, fertilizer suggestions, or plant disease diagnoses with preventive measures and treatment options.</a:t>
            </a:r>
            <a:endParaRPr lang="en-US" sz="1361" dirty="0"/>
          </a:p>
        </p:txBody>
      </p:sp>
      <p:pic>
        <p:nvPicPr>
          <p:cNvPr id="22" name="Picture 21">
            <a:extLst>
              <a:ext uri="{FF2B5EF4-FFF2-40B4-BE49-F238E27FC236}">
                <a16:creationId xmlns:a16="http://schemas.microsoft.com/office/drawing/2014/main" id="{0107F830-7B4B-84B1-9D5C-1A3F17DCCA8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5400000">
            <a:off x="-1198780" y="1205409"/>
            <a:ext cx="8229600" cy="58320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41209"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2289096"/>
          </a:xfrm>
          <a:prstGeom prst="rect">
            <a:avLst/>
          </a:prstGeom>
        </p:spPr>
      </p:pic>
      <p:sp>
        <p:nvSpPr>
          <p:cNvPr id="5" name="Text 2"/>
          <p:cNvSpPr/>
          <p:nvPr/>
        </p:nvSpPr>
        <p:spPr>
          <a:xfrm>
            <a:off x="2050137" y="2940606"/>
            <a:ext cx="8444389" cy="602456"/>
          </a:xfrm>
          <a:prstGeom prst="rect">
            <a:avLst/>
          </a:prstGeom>
          <a:noFill/>
          <a:ln/>
        </p:spPr>
        <p:txBody>
          <a:bodyPr wrap="none" rtlCol="0" anchor="t"/>
          <a:lstStyle/>
          <a:p>
            <a:pPr marL="0" indent="0">
              <a:lnSpc>
                <a:spcPts val="4743"/>
              </a:lnSpc>
              <a:buNone/>
            </a:pPr>
            <a:r>
              <a:rPr lang="en-US" sz="3795" b="1" dirty="0">
                <a:solidFill>
                  <a:srgbClr val="9998FF"/>
                </a:solidFill>
                <a:latin typeface="Barlow" pitchFamily="34" charset="0"/>
                <a:ea typeface="Barlow" pitchFamily="34" charset="-122"/>
                <a:cs typeface="Barlow" pitchFamily="34" charset="-120"/>
              </a:rPr>
              <a:t>Feature Extraction in Disease Detection</a:t>
            </a:r>
            <a:endParaRPr lang="en-US" sz="3795" dirty="0"/>
          </a:p>
        </p:txBody>
      </p:sp>
      <p:sp>
        <p:nvSpPr>
          <p:cNvPr id="6" name="Shape 3"/>
          <p:cNvSpPr/>
          <p:nvPr/>
        </p:nvSpPr>
        <p:spPr>
          <a:xfrm>
            <a:off x="2050137" y="4023717"/>
            <a:ext cx="411956" cy="411956"/>
          </a:xfrm>
          <a:prstGeom prst="roundRect">
            <a:avLst>
              <a:gd name="adj" fmla="val 40009"/>
            </a:avLst>
          </a:prstGeom>
          <a:solidFill>
            <a:srgbClr val="282C32"/>
          </a:solidFill>
          <a:ln/>
        </p:spPr>
        <p:txBody>
          <a:bodyPr/>
          <a:lstStyle/>
          <a:p>
            <a:endParaRPr lang="en-GB"/>
          </a:p>
        </p:txBody>
      </p:sp>
      <p:sp>
        <p:nvSpPr>
          <p:cNvPr id="7" name="Text 4"/>
          <p:cNvSpPr/>
          <p:nvPr/>
        </p:nvSpPr>
        <p:spPr>
          <a:xfrm>
            <a:off x="2204918" y="4085034"/>
            <a:ext cx="102394" cy="289203"/>
          </a:xfrm>
          <a:prstGeom prst="rect">
            <a:avLst/>
          </a:prstGeom>
          <a:noFill/>
          <a:ln/>
        </p:spPr>
        <p:txBody>
          <a:bodyPr wrap="none" rtlCol="0" anchor="t"/>
          <a:lstStyle/>
          <a:p>
            <a:pPr marL="0" indent="0" algn="ctr">
              <a:lnSpc>
                <a:spcPts val="2277"/>
              </a:lnSpc>
              <a:buNone/>
            </a:pPr>
            <a:r>
              <a:rPr lang="en-US" sz="2277" b="1" dirty="0">
                <a:solidFill>
                  <a:srgbClr val="EEEFF5"/>
                </a:solidFill>
                <a:latin typeface="Barlow" pitchFamily="34" charset="0"/>
                <a:ea typeface="Barlow" pitchFamily="34" charset="-122"/>
                <a:cs typeface="Barlow" pitchFamily="34" charset="-120"/>
              </a:rPr>
              <a:t>1</a:t>
            </a:r>
            <a:endParaRPr lang="en-US" sz="2277" dirty="0"/>
          </a:p>
        </p:txBody>
      </p:sp>
      <p:sp>
        <p:nvSpPr>
          <p:cNvPr id="8" name="Text 5"/>
          <p:cNvSpPr/>
          <p:nvPr/>
        </p:nvSpPr>
        <p:spPr>
          <a:xfrm>
            <a:off x="2645212" y="4023717"/>
            <a:ext cx="2409587" cy="301228"/>
          </a:xfrm>
          <a:prstGeom prst="rect">
            <a:avLst/>
          </a:prstGeom>
          <a:noFill/>
          <a:ln/>
        </p:spPr>
        <p:txBody>
          <a:bodyPr wrap="none" rtlCol="0" anchor="t"/>
          <a:lstStyle/>
          <a:p>
            <a:pPr marL="0" indent="0">
              <a:lnSpc>
                <a:spcPts val="2372"/>
              </a:lnSpc>
              <a:buNone/>
            </a:pPr>
            <a:r>
              <a:rPr lang="en-US" sz="1897" b="1" dirty="0">
                <a:solidFill>
                  <a:srgbClr val="EEEFF5"/>
                </a:solidFill>
                <a:latin typeface="Barlow" pitchFamily="34" charset="0"/>
                <a:ea typeface="Barlow" pitchFamily="34" charset="-122"/>
                <a:cs typeface="Barlow" pitchFamily="34" charset="-120"/>
              </a:rPr>
              <a:t>Image Preprocessing</a:t>
            </a:r>
            <a:endParaRPr lang="en-US" sz="1897" dirty="0"/>
          </a:p>
        </p:txBody>
      </p:sp>
      <p:sp>
        <p:nvSpPr>
          <p:cNvPr id="9" name="Text 6"/>
          <p:cNvSpPr/>
          <p:nvPr/>
        </p:nvSpPr>
        <p:spPr>
          <a:xfrm>
            <a:off x="2645212" y="4434721"/>
            <a:ext cx="4578429" cy="1171575"/>
          </a:xfrm>
          <a:prstGeom prst="rect">
            <a:avLst/>
          </a:prstGeom>
          <a:noFill/>
          <a:ln/>
        </p:spPr>
        <p:txBody>
          <a:bodyPr wrap="square" rtlCol="0" anchor="t"/>
          <a:lstStyle/>
          <a:p>
            <a:pPr marL="0" indent="0">
              <a:lnSpc>
                <a:spcPts val="2307"/>
              </a:lnSpc>
              <a:buNone/>
            </a:pPr>
            <a:r>
              <a:rPr lang="en-US" sz="1442" dirty="0">
                <a:solidFill>
                  <a:srgbClr val="EEEFF5"/>
                </a:solidFill>
                <a:latin typeface="Montserrat" pitchFamily="34" charset="0"/>
                <a:ea typeface="Montserrat" pitchFamily="34" charset="-122"/>
                <a:cs typeface="Montserrat" pitchFamily="34" charset="-120"/>
              </a:rPr>
              <a:t>Before feature extraction, leaf images undergo preprocessing including resizing, normalization, and noise reduction to standardize input for analysis.</a:t>
            </a:r>
            <a:endParaRPr lang="en-US" sz="1442" dirty="0"/>
          </a:p>
        </p:txBody>
      </p:sp>
      <p:sp>
        <p:nvSpPr>
          <p:cNvPr id="10" name="Shape 7"/>
          <p:cNvSpPr/>
          <p:nvPr/>
        </p:nvSpPr>
        <p:spPr>
          <a:xfrm>
            <a:off x="7406759" y="4023717"/>
            <a:ext cx="411956" cy="411956"/>
          </a:xfrm>
          <a:prstGeom prst="roundRect">
            <a:avLst>
              <a:gd name="adj" fmla="val 40009"/>
            </a:avLst>
          </a:prstGeom>
          <a:solidFill>
            <a:srgbClr val="282C32"/>
          </a:solidFill>
          <a:ln/>
        </p:spPr>
        <p:txBody>
          <a:bodyPr/>
          <a:lstStyle/>
          <a:p>
            <a:endParaRPr lang="en-GB"/>
          </a:p>
        </p:txBody>
      </p:sp>
      <p:sp>
        <p:nvSpPr>
          <p:cNvPr id="11" name="Text 8"/>
          <p:cNvSpPr/>
          <p:nvPr/>
        </p:nvSpPr>
        <p:spPr>
          <a:xfrm>
            <a:off x="7531775" y="4085034"/>
            <a:ext cx="161925" cy="289203"/>
          </a:xfrm>
          <a:prstGeom prst="rect">
            <a:avLst/>
          </a:prstGeom>
          <a:noFill/>
          <a:ln/>
        </p:spPr>
        <p:txBody>
          <a:bodyPr wrap="none" rtlCol="0" anchor="t"/>
          <a:lstStyle/>
          <a:p>
            <a:pPr marL="0" indent="0" algn="ctr">
              <a:lnSpc>
                <a:spcPts val="2277"/>
              </a:lnSpc>
              <a:buNone/>
            </a:pPr>
            <a:r>
              <a:rPr lang="en-US" sz="2277" b="1" dirty="0">
                <a:solidFill>
                  <a:srgbClr val="EEEFF5"/>
                </a:solidFill>
                <a:latin typeface="Barlow" pitchFamily="34" charset="0"/>
                <a:ea typeface="Barlow" pitchFamily="34" charset="-122"/>
                <a:cs typeface="Barlow" pitchFamily="34" charset="-120"/>
              </a:rPr>
              <a:t>2</a:t>
            </a:r>
            <a:endParaRPr lang="en-US" sz="2277" dirty="0"/>
          </a:p>
        </p:txBody>
      </p:sp>
      <p:sp>
        <p:nvSpPr>
          <p:cNvPr id="12" name="Text 9"/>
          <p:cNvSpPr/>
          <p:nvPr/>
        </p:nvSpPr>
        <p:spPr>
          <a:xfrm>
            <a:off x="8001833" y="4023717"/>
            <a:ext cx="2734866" cy="301228"/>
          </a:xfrm>
          <a:prstGeom prst="rect">
            <a:avLst/>
          </a:prstGeom>
          <a:noFill/>
          <a:ln/>
        </p:spPr>
        <p:txBody>
          <a:bodyPr wrap="none" rtlCol="0" anchor="t"/>
          <a:lstStyle/>
          <a:p>
            <a:pPr marL="0" indent="0">
              <a:lnSpc>
                <a:spcPts val="2372"/>
              </a:lnSpc>
              <a:buNone/>
            </a:pPr>
            <a:r>
              <a:rPr lang="en-US" sz="1897" b="1" dirty="0">
                <a:solidFill>
                  <a:srgbClr val="EEEFF5"/>
                </a:solidFill>
                <a:latin typeface="Barlow" pitchFamily="34" charset="0"/>
                <a:ea typeface="Barlow" pitchFamily="34" charset="-122"/>
                <a:cs typeface="Barlow" pitchFamily="34" charset="-120"/>
              </a:rPr>
              <a:t>ResNet Model Application</a:t>
            </a:r>
            <a:endParaRPr lang="en-US" sz="1897" dirty="0"/>
          </a:p>
        </p:txBody>
      </p:sp>
      <p:sp>
        <p:nvSpPr>
          <p:cNvPr id="13" name="Text 10"/>
          <p:cNvSpPr/>
          <p:nvPr/>
        </p:nvSpPr>
        <p:spPr>
          <a:xfrm>
            <a:off x="8001833" y="4434721"/>
            <a:ext cx="4578429" cy="1171575"/>
          </a:xfrm>
          <a:prstGeom prst="rect">
            <a:avLst/>
          </a:prstGeom>
          <a:noFill/>
          <a:ln/>
        </p:spPr>
        <p:txBody>
          <a:bodyPr wrap="square" rtlCol="0" anchor="t"/>
          <a:lstStyle/>
          <a:p>
            <a:pPr marL="0" indent="0">
              <a:lnSpc>
                <a:spcPts val="2307"/>
              </a:lnSpc>
              <a:buNone/>
            </a:pPr>
            <a:r>
              <a:rPr lang="en-US" sz="1442" dirty="0">
                <a:solidFill>
                  <a:srgbClr val="EEEFF5"/>
                </a:solidFill>
                <a:latin typeface="Montserrat" pitchFamily="34" charset="0"/>
                <a:ea typeface="Montserrat" pitchFamily="34" charset="-122"/>
                <a:cs typeface="Montserrat" pitchFamily="34" charset="-120"/>
              </a:rPr>
              <a:t>The ResNet model extracts features such as texture, color, and shape from preprocessed images, which are critical indicators of plant health.</a:t>
            </a:r>
            <a:endParaRPr lang="en-US" sz="1442" dirty="0"/>
          </a:p>
        </p:txBody>
      </p:sp>
      <p:sp>
        <p:nvSpPr>
          <p:cNvPr id="14" name="Shape 11"/>
          <p:cNvSpPr/>
          <p:nvPr/>
        </p:nvSpPr>
        <p:spPr>
          <a:xfrm>
            <a:off x="2050137" y="5995392"/>
            <a:ext cx="411956" cy="411956"/>
          </a:xfrm>
          <a:prstGeom prst="roundRect">
            <a:avLst>
              <a:gd name="adj" fmla="val 40009"/>
            </a:avLst>
          </a:prstGeom>
          <a:solidFill>
            <a:srgbClr val="282C32"/>
          </a:solidFill>
          <a:ln/>
        </p:spPr>
        <p:txBody>
          <a:bodyPr/>
          <a:lstStyle/>
          <a:p>
            <a:endParaRPr lang="en-GB"/>
          </a:p>
        </p:txBody>
      </p:sp>
      <p:sp>
        <p:nvSpPr>
          <p:cNvPr id="15" name="Text 12"/>
          <p:cNvSpPr/>
          <p:nvPr/>
        </p:nvSpPr>
        <p:spPr>
          <a:xfrm>
            <a:off x="2178010" y="6056709"/>
            <a:ext cx="156210" cy="289203"/>
          </a:xfrm>
          <a:prstGeom prst="rect">
            <a:avLst/>
          </a:prstGeom>
          <a:noFill/>
          <a:ln/>
        </p:spPr>
        <p:txBody>
          <a:bodyPr wrap="none" rtlCol="0" anchor="t"/>
          <a:lstStyle/>
          <a:p>
            <a:pPr marL="0" indent="0" algn="ctr">
              <a:lnSpc>
                <a:spcPts val="2277"/>
              </a:lnSpc>
              <a:buNone/>
            </a:pPr>
            <a:r>
              <a:rPr lang="en-US" sz="2277" b="1" dirty="0">
                <a:solidFill>
                  <a:srgbClr val="EEEFF5"/>
                </a:solidFill>
                <a:latin typeface="Barlow" pitchFamily="34" charset="0"/>
                <a:ea typeface="Barlow" pitchFamily="34" charset="-122"/>
                <a:cs typeface="Barlow" pitchFamily="34" charset="-120"/>
              </a:rPr>
              <a:t>3</a:t>
            </a:r>
            <a:endParaRPr lang="en-US" sz="2277" dirty="0"/>
          </a:p>
        </p:txBody>
      </p:sp>
      <p:sp>
        <p:nvSpPr>
          <p:cNvPr id="16" name="Text 13"/>
          <p:cNvSpPr/>
          <p:nvPr/>
        </p:nvSpPr>
        <p:spPr>
          <a:xfrm>
            <a:off x="2645212" y="5995392"/>
            <a:ext cx="2409587" cy="301228"/>
          </a:xfrm>
          <a:prstGeom prst="rect">
            <a:avLst/>
          </a:prstGeom>
          <a:noFill/>
          <a:ln/>
        </p:spPr>
        <p:txBody>
          <a:bodyPr wrap="none" rtlCol="0" anchor="t"/>
          <a:lstStyle/>
          <a:p>
            <a:pPr marL="0" indent="0">
              <a:lnSpc>
                <a:spcPts val="2372"/>
              </a:lnSpc>
              <a:buNone/>
            </a:pPr>
            <a:r>
              <a:rPr lang="en-US" sz="1897" b="1" dirty="0">
                <a:solidFill>
                  <a:srgbClr val="EEEFF5"/>
                </a:solidFill>
                <a:latin typeface="Barlow" pitchFamily="34" charset="0"/>
                <a:ea typeface="Barlow" pitchFamily="34" charset="-122"/>
                <a:cs typeface="Barlow" pitchFamily="34" charset="-120"/>
              </a:rPr>
              <a:t>Classification Process</a:t>
            </a:r>
            <a:endParaRPr lang="en-US" sz="1897" dirty="0"/>
          </a:p>
        </p:txBody>
      </p:sp>
      <p:sp>
        <p:nvSpPr>
          <p:cNvPr id="17" name="Text 14"/>
          <p:cNvSpPr/>
          <p:nvPr/>
        </p:nvSpPr>
        <p:spPr>
          <a:xfrm>
            <a:off x="2645212" y="6406396"/>
            <a:ext cx="4578429" cy="1171575"/>
          </a:xfrm>
          <a:prstGeom prst="rect">
            <a:avLst/>
          </a:prstGeom>
          <a:noFill/>
          <a:ln/>
        </p:spPr>
        <p:txBody>
          <a:bodyPr wrap="square" rtlCol="0" anchor="t"/>
          <a:lstStyle/>
          <a:p>
            <a:pPr marL="0" indent="0">
              <a:lnSpc>
                <a:spcPts val="2307"/>
              </a:lnSpc>
              <a:buNone/>
            </a:pPr>
            <a:r>
              <a:rPr lang="en-US" sz="1442" dirty="0">
                <a:solidFill>
                  <a:srgbClr val="EEEFF5"/>
                </a:solidFill>
                <a:latin typeface="Montserrat" pitchFamily="34" charset="0"/>
                <a:ea typeface="Montserrat" pitchFamily="34" charset="-122"/>
                <a:cs typeface="Montserrat" pitchFamily="34" charset="-120"/>
              </a:rPr>
              <a:t>Extracted features are fed into classification layers for analysis to determine the presence of disease, distinguishing between healthy and diseased plants.</a:t>
            </a:r>
            <a:endParaRPr lang="en-US" sz="1442" dirty="0"/>
          </a:p>
        </p:txBody>
      </p:sp>
      <p:sp>
        <p:nvSpPr>
          <p:cNvPr id="18" name="Shape 15"/>
          <p:cNvSpPr/>
          <p:nvPr/>
        </p:nvSpPr>
        <p:spPr>
          <a:xfrm>
            <a:off x="7406759" y="5995392"/>
            <a:ext cx="411956" cy="411956"/>
          </a:xfrm>
          <a:prstGeom prst="roundRect">
            <a:avLst>
              <a:gd name="adj" fmla="val 40009"/>
            </a:avLst>
          </a:prstGeom>
          <a:solidFill>
            <a:srgbClr val="282C32"/>
          </a:solidFill>
          <a:ln/>
        </p:spPr>
        <p:txBody>
          <a:bodyPr/>
          <a:lstStyle/>
          <a:p>
            <a:endParaRPr lang="en-GB"/>
          </a:p>
        </p:txBody>
      </p:sp>
      <p:sp>
        <p:nvSpPr>
          <p:cNvPr id="19" name="Text 16"/>
          <p:cNvSpPr/>
          <p:nvPr/>
        </p:nvSpPr>
        <p:spPr>
          <a:xfrm>
            <a:off x="7525226" y="6056709"/>
            <a:ext cx="174903" cy="289203"/>
          </a:xfrm>
          <a:prstGeom prst="rect">
            <a:avLst/>
          </a:prstGeom>
          <a:noFill/>
          <a:ln/>
        </p:spPr>
        <p:txBody>
          <a:bodyPr wrap="none" rtlCol="0" anchor="t"/>
          <a:lstStyle/>
          <a:p>
            <a:pPr marL="0" indent="0" algn="ctr">
              <a:lnSpc>
                <a:spcPts val="2277"/>
              </a:lnSpc>
              <a:buNone/>
            </a:pPr>
            <a:r>
              <a:rPr lang="en-US" sz="2277" b="1" dirty="0">
                <a:solidFill>
                  <a:srgbClr val="EEEFF5"/>
                </a:solidFill>
                <a:latin typeface="Barlow" pitchFamily="34" charset="0"/>
                <a:ea typeface="Barlow" pitchFamily="34" charset="-122"/>
                <a:cs typeface="Barlow" pitchFamily="34" charset="-120"/>
              </a:rPr>
              <a:t>4</a:t>
            </a:r>
            <a:endParaRPr lang="en-US" sz="2277" dirty="0"/>
          </a:p>
        </p:txBody>
      </p:sp>
      <p:sp>
        <p:nvSpPr>
          <p:cNvPr id="20" name="Text 17"/>
          <p:cNvSpPr/>
          <p:nvPr/>
        </p:nvSpPr>
        <p:spPr>
          <a:xfrm>
            <a:off x="8001833" y="5995392"/>
            <a:ext cx="2591991" cy="301228"/>
          </a:xfrm>
          <a:prstGeom prst="rect">
            <a:avLst/>
          </a:prstGeom>
          <a:noFill/>
          <a:ln/>
        </p:spPr>
        <p:txBody>
          <a:bodyPr wrap="none" rtlCol="0" anchor="t"/>
          <a:lstStyle/>
          <a:p>
            <a:pPr marL="0" indent="0">
              <a:lnSpc>
                <a:spcPts val="2372"/>
              </a:lnSpc>
              <a:buNone/>
            </a:pPr>
            <a:r>
              <a:rPr lang="en-US" sz="1897" b="1" dirty="0">
                <a:solidFill>
                  <a:srgbClr val="EEEFF5"/>
                </a:solidFill>
                <a:latin typeface="Barlow" pitchFamily="34" charset="0"/>
                <a:ea typeface="Barlow" pitchFamily="34" charset="-122"/>
                <a:cs typeface="Barlow" pitchFamily="34" charset="-120"/>
              </a:rPr>
              <a:t>Efficiency and Accuracy</a:t>
            </a:r>
            <a:endParaRPr lang="en-US" sz="1897" dirty="0"/>
          </a:p>
        </p:txBody>
      </p:sp>
      <p:sp>
        <p:nvSpPr>
          <p:cNvPr id="21" name="Text 18"/>
          <p:cNvSpPr/>
          <p:nvPr/>
        </p:nvSpPr>
        <p:spPr>
          <a:xfrm>
            <a:off x="8001833" y="6406396"/>
            <a:ext cx="4578429" cy="1171575"/>
          </a:xfrm>
          <a:prstGeom prst="rect">
            <a:avLst/>
          </a:prstGeom>
          <a:noFill/>
          <a:ln/>
        </p:spPr>
        <p:txBody>
          <a:bodyPr wrap="square" rtlCol="0" anchor="t"/>
          <a:lstStyle/>
          <a:p>
            <a:pPr marL="0" indent="0">
              <a:lnSpc>
                <a:spcPts val="2307"/>
              </a:lnSpc>
              <a:buNone/>
            </a:pPr>
            <a:r>
              <a:rPr lang="en-US" sz="1442" dirty="0">
                <a:solidFill>
                  <a:srgbClr val="EEEFF5"/>
                </a:solidFill>
                <a:latin typeface="Montserrat" pitchFamily="34" charset="0"/>
                <a:ea typeface="Montserrat" pitchFamily="34" charset="-122"/>
                <a:cs typeface="Montserrat" pitchFamily="34" charset="-120"/>
              </a:rPr>
              <a:t>Feature extraction condenses image data into representative attributes, improving diagnosis accuracy and processing speed while enabling distinction between subtle disease differences.</a:t>
            </a:r>
            <a:endParaRPr lang="en-US" sz="1442" dirty="0"/>
          </a:p>
        </p:txBody>
      </p:sp>
      <p:pic>
        <p:nvPicPr>
          <p:cNvPr id="24" name="Picture 23">
            <a:extLst>
              <a:ext uri="{FF2B5EF4-FFF2-40B4-BE49-F238E27FC236}">
                <a16:creationId xmlns:a16="http://schemas.microsoft.com/office/drawing/2014/main" id="{AEC55EEC-9EDB-AA26-9F1A-8128DFE11B0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6005"/>
          <a:stretch/>
        </p:blipFill>
        <p:spPr>
          <a:xfrm>
            <a:off x="0" y="-11548"/>
            <a:ext cx="14671609" cy="28253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sp>
        <p:nvSpPr>
          <p:cNvPr id="4" name="Text 2"/>
          <p:cNvSpPr/>
          <p:nvPr/>
        </p:nvSpPr>
        <p:spPr>
          <a:xfrm>
            <a:off x="864037" y="1382435"/>
            <a:ext cx="842867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Validation Accuracy and Loss</a:t>
            </a:r>
            <a:endParaRPr lang="en-US" sz="5116" dirty="0"/>
          </a:p>
        </p:txBody>
      </p:sp>
      <p:sp>
        <p:nvSpPr>
          <p:cNvPr id="5" name="Text 3"/>
          <p:cNvSpPr/>
          <p:nvPr/>
        </p:nvSpPr>
        <p:spPr>
          <a:xfrm>
            <a:off x="864037" y="2811661"/>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Validation Accuracy</a:t>
            </a:r>
            <a:endParaRPr lang="en-US" sz="2558" dirty="0"/>
          </a:p>
        </p:txBody>
      </p:sp>
      <p:sp>
        <p:nvSpPr>
          <p:cNvPr id="6" name="Text 4"/>
          <p:cNvSpPr/>
          <p:nvPr/>
        </p:nvSpPr>
        <p:spPr>
          <a:xfrm>
            <a:off x="864037" y="3464481"/>
            <a:ext cx="3898821" cy="3160395"/>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Represents the proportion of correctly classified plant leaf images in the validation set. High validation accuracy indicates good generalization to unseen data. Trends are monitored to detect potential overfitting.</a:t>
            </a:r>
            <a:endParaRPr lang="en-US" sz="1944" dirty="0"/>
          </a:p>
        </p:txBody>
      </p:sp>
      <p:sp>
        <p:nvSpPr>
          <p:cNvPr id="7" name="Text 5"/>
          <p:cNvSpPr/>
          <p:nvPr/>
        </p:nvSpPr>
        <p:spPr>
          <a:xfrm>
            <a:off x="5372695" y="2811661"/>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Validation Loss</a:t>
            </a:r>
            <a:endParaRPr lang="en-US" sz="2558" dirty="0"/>
          </a:p>
        </p:txBody>
      </p:sp>
      <p:sp>
        <p:nvSpPr>
          <p:cNvPr id="8" name="Text 6"/>
          <p:cNvSpPr/>
          <p:nvPr/>
        </p:nvSpPr>
        <p:spPr>
          <a:xfrm>
            <a:off x="5372695" y="3464481"/>
            <a:ext cx="3898821" cy="3160395"/>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Quantifies the difference between predicted outputs and actual outputs in the validation set. Lower validation loss indicates more accurate predictions. Monitored alongside accuracy to ensure robust model performance.</a:t>
            </a:r>
            <a:endParaRPr lang="en-US" sz="1944" dirty="0"/>
          </a:p>
        </p:txBody>
      </p:sp>
      <p:sp>
        <p:nvSpPr>
          <p:cNvPr id="9" name="Text 7"/>
          <p:cNvSpPr/>
          <p:nvPr/>
        </p:nvSpPr>
        <p:spPr>
          <a:xfrm>
            <a:off x="9881354" y="2811661"/>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Balancing Metrics</a:t>
            </a:r>
            <a:endParaRPr lang="en-US" sz="2558" dirty="0"/>
          </a:p>
        </p:txBody>
      </p:sp>
      <p:sp>
        <p:nvSpPr>
          <p:cNvPr id="10" name="Text 8"/>
          <p:cNvSpPr/>
          <p:nvPr/>
        </p:nvSpPr>
        <p:spPr>
          <a:xfrm>
            <a:off x="9881354" y="3464481"/>
            <a:ext cx="3898821" cy="2370296"/>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Optimal model performance is achieved by balancing high accuracy with low, consistent validation loss, indicating robust generalization to new data.</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sp>
        <p:nvSpPr>
          <p:cNvPr id="4" name="Text 2"/>
          <p:cNvSpPr/>
          <p:nvPr/>
        </p:nvSpPr>
        <p:spPr>
          <a:xfrm>
            <a:off x="864037" y="981908"/>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Prediction Systems</a:t>
            </a:r>
            <a:endParaRPr lang="en-US" sz="5116" dirty="0"/>
          </a:p>
        </p:txBody>
      </p:sp>
      <p:sp>
        <p:nvSpPr>
          <p:cNvPr id="5" name="Text 3"/>
          <p:cNvSpPr/>
          <p:nvPr/>
        </p:nvSpPr>
        <p:spPr>
          <a:xfrm>
            <a:off x="864037" y="2411135"/>
            <a:ext cx="3898821" cy="812006"/>
          </a:xfrm>
          <a:prstGeom prst="rect">
            <a:avLst/>
          </a:prstGeom>
          <a:noFill/>
          <a:ln/>
        </p:spPr>
        <p:txBody>
          <a:bodyPr wrap="squar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Crop Recommendation System</a:t>
            </a:r>
            <a:endParaRPr lang="en-US" sz="2558" dirty="0"/>
          </a:p>
        </p:txBody>
      </p:sp>
      <p:sp>
        <p:nvSpPr>
          <p:cNvPr id="6" name="Text 4"/>
          <p:cNvSpPr/>
          <p:nvPr/>
        </p:nvSpPr>
        <p:spPr>
          <a:xfrm>
            <a:off x="864037" y="3469958"/>
            <a:ext cx="3898821" cy="3160395"/>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Utilizes a machine learning model trained on soil nutrient values, weather patterns, and crop yield statistics. Processes input data (NPK values, state, city) to predict optimal crops for cultivation, considering local climate conditions.</a:t>
            </a:r>
            <a:endParaRPr lang="en-US" sz="1944" dirty="0"/>
          </a:p>
        </p:txBody>
      </p:sp>
      <p:sp>
        <p:nvSpPr>
          <p:cNvPr id="7" name="Text 5"/>
          <p:cNvSpPr/>
          <p:nvPr/>
        </p:nvSpPr>
        <p:spPr>
          <a:xfrm>
            <a:off x="5372695" y="2411135"/>
            <a:ext cx="3898821" cy="812006"/>
          </a:xfrm>
          <a:prstGeom prst="rect">
            <a:avLst/>
          </a:prstGeom>
          <a:noFill/>
          <a:ln/>
        </p:spPr>
        <p:txBody>
          <a:bodyPr wrap="squar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Fertilizer Suggestion System</a:t>
            </a:r>
            <a:endParaRPr lang="en-US" sz="2558" dirty="0"/>
          </a:p>
        </p:txBody>
      </p:sp>
      <p:sp>
        <p:nvSpPr>
          <p:cNvPr id="8" name="Text 6"/>
          <p:cNvSpPr/>
          <p:nvPr/>
        </p:nvSpPr>
        <p:spPr>
          <a:xfrm>
            <a:off x="5372695" y="3469958"/>
            <a:ext cx="3898821" cy="3555444"/>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Analyzes soil nutrient profiles and intended crops to predict appropriate fertilizer mixes. The model is trained on data correlating soil nutrient deficiencies with specific fertilizer types, providing precise recommendations that balance nutrient levels.</a:t>
            </a:r>
            <a:endParaRPr lang="en-US" sz="1944" dirty="0"/>
          </a:p>
        </p:txBody>
      </p:sp>
      <p:sp>
        <p:nvSpPr>
          <p:cNvPr id="9" name="Text 7"/>
          <p:cNvSpPr/>
          <p:nvPr/>
        </p:nvSpPr>
        <p:spPr>
          <a:xfrm>
            <a:off x="9881354" y="2411135"/>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Versatility</a:t>
            </a:r>
            <a:endParaRPr lang="en-US" sz="2558" dirty="0"/>
          </a:p>
        </p:txBody>
      </p:sp>
      <p:sp>
        <p:nvSpPr>
          <p:cNvPr id="10" name="Text 8"/>
          <p:cNvSpPr/>
          <p:nvPr/>
        </p:nvSpPr>
        <p:spPr>
          <a:xfrm>
            <a:off x="9881354" y="3063954"/>
            <a:ext cx="3898821" cy="3160395"/>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Both systems employ predictive algorithms fine-tuned to handle variability in soil and weather conditions across different regions, making AgriSmart adaptable to diverse agricultural environments.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27102" y="1362194"/>
            <a:ext cx="5706904" cy="589478"/>
          </a:xfrm>
          <a:prstGeom prst="rect">
            <a:avLst/>
          </a:prstGeom>
          <a:noFill/>
          <a:ln/>
        </p:spPr>
        <p:txBody>
          <a:bodyPr wrap="none" rtlCol="0" anchor="t"/>
          <a:lstStyle/>
          <a:p>
            <a:pPr marL="0" indent="0">
              <a:lnSpc>
                <a:spcPts val="4641"/>
              </a:lnSpc>
              <a:buNone/>
            </a:pPr>
            <a:r>
              <a:rPr lang="en-US" sz="3713" b="1" dirty="0">
                <a:solidFill>
                  <a:srgbClr val="9998FF"/>
                </a:solidFill>
                <a:latin typeface="Barlow" pitchFamily="34" charset="0"/>
                <a:ea typeface="Barlow" pitchFamily="34" charset="-122"/>
                <a:cs typeface="Barlow" pitchFamily="34" charset="-120"/>
              </a:rPr>
              <a:t>Learning Rate Management</a:t>
            </a:r>
            <a:endParaRPr lang="en-US" sz="3713" dirty="0"/>
          </a:p>
        </p:txBody>
      </p:sp>
      <p:sp>
        <p:nvSpPr>
          <p:cNvPr id="6" name="Shape 3"/>
          <p:cNvSpPr/>
          <p:nvPr/>
        </p:nvSpPr>
        <p:spPr>
          <a:xfrm>
            <a:off x="884396" y="2220397"/>
            <a:ext cx="22860" cy="4647009"/>
          </a:xfrm>
          <a:prstGeom prst="roundRect">
            <a:avLst>
              <a:gd name="adj" fmla="val 705484"/>
            </a:avLst>
          </a:prstGeom>
          <a:solidFill>
            <a:srgbClr val="60646A"/>
          </a:solidFill>
          <a:ln/>
        </p:spPr>
        <p:txBody>
          <a:bodyPr/>
          <a:lstStyle/>
          <a:p>
            <a:endParaRPr lang="en-GB"/>
          </a:p>
        </p:txBody>
      </p:sp>
      <p:sp>
        <p:nvSpPr>
          <p:cNvPr id="7" name="Shape 4"/>
          <p:cNvSpPr/>
          <p:nvPr/>
        </p:nvSpPr>
        <p:spPr>
          <a:xfrm>
            <a:off x="1074539" y="2612112"/>
            <a:ext cx="627102" cy="22860"/>
          </a:xfrm>
          <a:prstGeom prst="roundRect">
            <a:avLst>
              <a:gd name="adj" fmla="val 705484"/>
            </a:avLst>
          </a:prstGeom>
          <a:solidFill>
            <a:srgbClr val="60646A"/>
          </a:solidFill>
          <a:ln/>
        </p:spPr>
        <p:txBody>
          <a:bodyPr/>
          <a:lstStyle/>
          <a:p>
            <a:endParaRPr lang="en-GB"/>
          </a:p>
        </p:txBody>
      </p:sp>
      <p:sp>
        <p:nvSpPr>
          <p:cNvPr id="8" name="Shape 5"/>
          <p:cNvSpPr/>
          <p:nvPr/>
        </p:nvSpPr>
        <p:spPr>
          <a:xfrm>
            <a:off x="694253" y="2421969"/>
            <a:ext cx="403146" cy="403146"/>
          </a:xfrm>
          <a:prstGeom prst="roundRect">
            <a:avLst>
              <a:gd name="adj" fmla="val 40004"/>
            </a:avLst>
          </a:prstGeom>
          <a:solidFill>
            <a:srgbClr val="282C32"/>
          </a:solidFill>
          <a:ln/>
        </p:spPr>
        <p:txBody>
          <a:bodyPr/>
          <a:lstStyle/>
          <a:p>
            <a:endParaRPr lang="en-GB"/>
          </a:p>
        </p:txBody>
      </p:sp>
      <p:sp>
        <p:nvSpPr>
          <p:cNvPr id="9" name="Text 6"/>
          <p:cNvSpPr/>
          <p:nvPr/>
        </p:nvSpPr>
        <p:spPr>
          <a:xfrm>
            <a:off x="845701" y="2482096"/>
            <a:ext cx="100251" cy="282893"/>
          </a:xfrm>
          <a:prstGeom prst="rect">
            <a:avLst/>
          </a:prstGeom>
          <a:noFill/>
          <a:ln/>
        </p:spPr>
        <p:txBody>
          <a:bodyPr wrap="none" rtlCol="0" anchor="t"/>
          <a:lstStyle/>
          <a:p>
            <a:pPr marL="0" indent="0" algn="ctr">
              <a:lnSpc>
                <a:spcPts val="2228"/>
              </a:lnSpc>
              <a:buNone/>
            </a:pPr>
            <a:r>
              <a:rPr lang="en-US" sz="2228" b="1" dirty="0">
                <a:solidFill>
                  <a:srgbClr val="EEEFF5"/>
                </a:solidFill>
                <a:latin typeface="Barlow" pitchFamily="34" charset="0"/>
                <a:ea typeface="Barlow" pitchFamily="34" charset="-122"/>
                <a:cs typeface="Barlow" pitchFamily="34" charset="-120"/>
              </a:rPr>
              <a:t>1</a:t>
            </a:r>
            <a:endParaRPr lang="en-US" sz="2228" dirty="0"/>
          </a:p>
        </p:txBody>
      </p:sp>
      <p:sp>
        <p:nvSpPr>
          <p:cNvPr id="10" name="Text 7"/>
          <p:cNvSpPr/>
          <p:nvPr/>
        </p:nvSpPr>
        <p:spPr>
          <a:xfrm>
            <a:off x="1881307" y="2399586"/>
            <a:ext cx="2601992" cy="294680"/>
          </a:xfrm>
          <a:prstGeom prst="rect">
            <a:avLst/>
          </a:prstGeom>
          <a:noFill/>
          <a:ln/>
        </p:spPr>
        <p:txBody>
          <a:bodyPr wrap="none" rtlCol="0" anchor="t"/>
          <a:lstStyle/>
          <a:p>
            <a:pPr marL="0" indent="0" algn="l">
              <a:lnSpc>
                <a:spcPts val="2321"/>
              </a:lnSpc>
              <a:buNone/>
            </a:pPr>
            <a:r>
              <a:rPr lang="en-US" sz="1857" b="1" dirty="0">
                <a:solidFill>
                  <a:srgbClr val="EEEFF5"/>
                </a:solidFill>
                <a:latin typeface="Barlow" pitchFamily="34" charset="0"/>
                <a:ea typeface="Barlow" pitchFamily="34" charset="-122"/>
                <a:cs typeface="Barlow" pitchFamily="34" charset="-120"/>
              </a:rPr>
              <a:t>Initial High Learning Rate</a:t>
            </a:r>
            <a:endParaRPr lang="en-US" sz="1857" dirty="0"/>
          </a:p>
        </p:txBody>
      </p:sp>
      <p:sp>
        <p:nvSpPr>
          <p:cNvPr id="11" name="Text 8"/>
          <p:cNvSpPr/>
          <p:nvPr/>
        </p:nvSpPr>
        <p:spPr>
          <a:xfrm>
            <a:off x="1881307" y="2801779"/>
            <a:ext cx="6635591" cy="573405"/>
          </a:xfrm>
          <a:prstGeom prst="rect">
            <a:avLst/>
          </a:prstGeom>
          <a:noFill/>
          <a:ln/>
        </p:spPr>
        <p:txBody>
          <a:bodyPr wrap="square" rtlCol="0" anchor="t"/>
          <a:lstStyle/>
          <a:p>
            <a:pPr marL="0" indent="0" algn="l">
              <a:lnSpc>
                <a:spcPts val="2258"/>
              </a:lnSpc>
              <a:buNone/>
            </a:pPr>
            <a:r>
              <a:rPr lang="en-US" sz="1411" dirty="0">
                <a:solidFill>
                  <a:srgbClr val="EEEFF5"/>
                </a:solidFill>
                <a:latin typeface="Montserrat" pitchFamily="34" charset="0"/>
                <a:ea typeface="Montserrat" pitchFamily="34" charset="-122"/>
                <a:cs typeface="Montserrat" pitchFamily="34" charset="-120"/>
              </a:rPr>
              <a:t>Training begins with a higher learning rate to allow for rapid convergence and large updates to model parameters.</a:t>
            </a:r>
            <a:endParaRPr lang="en-US" sz="1411" dirty="0"/>
          </a:p>
        </p:txBody>
      </p:sp>
      <p:sp>
        <p:nvSpPr>
          <p:cNvPr id="12" name="Shape 9"/>
          <p:cNvSpPr/>
          <p:nvPr/>
        </p:nvSpPr>
        <p:spPr>
          <a:xfrm>
            <a:off x="1074539" y="4125278"/>
            <a:ext cx="627102" cy="22860"/>
          </a:xfrm>
          <a:prstGeom prst="roundRect">
            <a:avLst>
              <a:gd name="adj" fmla="val 705484"/>
            </a:avLst>
          </a:prstGeom>
          <a:solidFill>
            <a:srgbClr val="60646A"/>
          </a:solidFill>
          <a:ln/>
        </p:spPr>
        <p:txBody>
          <a:bodyPr/>
          <a:lstStyle/>
          <a:p>
            <a:endParaRPr lang="en-GB"/>
          </a:p>
        </p:txBody>
      </p:sp>
      <p:sp>
        <p:nvSpPr>
          <p:cNvPr id="13" name="Shape 10"/>
          <p:cNvSpPr/>
          <p:nvPr/>
        </p:nvSpPr>
        <p:spPr>
          <a:xfrm>
            <a:off x="694253" y="3935135"/>
            <a:ext cx="403146" cy="403146"/>
          </a:xfrm>
          <a:prstGeom prst="roundRect">
            <a:avLst>
              <a:gd name="adj" fmla="val 40004"/>
            </a:avLst>
          </a:prstGeom>
          <a:solidFill>
            <a:srgbClr val="282C32"/>
          </a:solidFill>
          <a:ln/>
        </p:spPr>
        <p:txBody>
          <a:bodyPr/>
          <a:lstStyle/>
          <a:p>
            <a:endParaRPr lang="en-GB"/>
          </a:p>
        </p:txBody>
      </p:sp>
      <p:sp>
        <p:nvSpPr>
          <p:cNvPr id="14" name="Text 11"/>
          <p:cNvSpPr/>
          <p:nvPr/>
        </p:nvSpPr>
        <p:spPr>
          <a:xfrm>
            <a:off x="816531" y="3995261"/>
            <a:ext cx="158472" cy="282893"/>
          </a:xfrm>
          <a:prstGeom prst="rect">
            <a:avLst/>
          </a:prstGeom>
          <a:noFill/>
          <a:ln/>
        </p:spPr>
        <p:txBody>
          <a:bodyPr wrap="none" rtlCol="0" anchor="t"/>
          <a:lstStyle/>
          <a:p>
            <a:pPr marL="0" indent="0" algn="ctr">
              <a:lnSpc>
                <a:spcPts val="2228"/>
              </a:lnSpc>
              <a:buNone/>
            </a:pPr>
            <a:r>
              <a:rPr lang="en-US" sz="2228" b="1" dirty="0">
                <a:solidFill>
                  <a:srgbClr val="EEEFF5"/>
                </a:solidFill>
                <a:latin typeface="Barlow" pitchFamily="34" charset="0"/>
                <a:ea typeface="Barlow" pitchFamily="34" charset="-122"/>
                <a:cs typeface="Barlow" pitchFamily="34" charset="-120"/>
              </a:rPr>
              <a:t>2</a:t>
            </a:r>
            <a:endParaRPr lang="en-US" sz="2228" dirty="0"/>
          </a:p>
        </p:txBody>
      </p:sp>
      <p:sp>
        <p:nvSpPr>
          <p:cNvPr id="15" name="Text 12"/>
          <p:cNvSpPr/>
          <p:nvPr/>
        </p:nvSpPr>
        <p:spPr>
          <a:xfrm>
            <a:off x="1881307" y="3912751"/>
            <a:ext cx="2357795" cy="294680"/>
          </a:xfrm>
          <a:prstGeom prst="rect">
            <a:avLst/>
          </a:prstGeom>
          <a:noFill/>
          <a:ln/>
        </p:spPr>
        <p:txBody>
          <a:bodyPr wrap="none" rtlCol="0" anchor="t"/>
          <a:lstStyle/>
          <a:p>
            <a:pPr marL="0" indent="0" algn="l">
              <a:lnSpc>
                <a:spcPts val="2321"/>
              </a:lnSpc>
              <a:buNone/>
            </a:pPr>
            <a:r>
              <a:rPr lang="en-US" sz="1857" b="1" dirty="0">
                <a:solidFill>
                  <a:srgbClr val="EEEFF5"/>
                </a:solidFill>
                <a:latin typeface="Barlow" pitchFamily="34" charset="0"/>
                <a:ea typeface="Barlow" pitchFamily="34" charset="-122"/>
                <a:cs typeface="Barlow" pitchFamily="34" charset="-120"/>
              </a:rPr>
              <a:t>Gradual Decrease</a:t>
            </a:r>
            <a:endParaRPr lang="en-US" sz="1857" dirty="0"/>
          </a:p>
        </p:txBody>
      </p:sp>
      <p:sp>
        <p:nvSpPr>
          <p:cNvPr id="16" name="Text 13"/>
          <p:cNvSpPr/>
          <p:nvPr/>
        </p:nvSpPr>
        <p:spPr>
          <a:xfrm>
            <a:off x="1881307" y="4314944"/>
            <a:ext cx="6635591" cy="573405"/>
          </a:xfrm>
          <a:prstGeom prst="rect">
            <a:avLst/>
          </a:prstGeom>
          <a:noFill/>
          <a:ln/>
        </p:spPr>
        <p:txBody>
          <a:bodyPr wrap="square" rtlCol="0" anchor="t"/>
          <a:lstStyle/>
          <a:p>
            <a:pPr marL="0" indent="0" algn="l">
              <a:lnSpc>
                <a:spcPts val="2258"/>
              </a:lnSpc>
              <a:buNone/>
            </a:pPr>
            <a:r>
              <a:rPr lang="en-US" sz="1411" dirty="0">
                <a:solidFill>
                  <a:srgbClr val="EEEFF5"/>
                </a:solidFill>
                <a:latin typeface="Montserrat" pitchFamily="34" charset="0"/>
                <a:ea typeface="Montserrat" pitchFamily="34" charset="-122"/>
                <a:cs typeface="Montserrat" pitchFamily="34" charset="-120"/>
              </a:rPr>
              <a:t>The learning rate is reduced over time, typically by a factor (e.g., 0.1) after a set number of epochs or when validation loss stops improving.</a:t>
            </a:r>
            <a:endParaRPr lang="en-US" sz="1411" dirty="0"/>
          </a:p>
        </p:txBody>
      </p:sp>
      <p:sp>
        <p:nvSpPr>
          <p:cNvPr id="17" name="Shape 14"/>
          <p:cNvSpPr/>
          <p:nvPr/>
        </p:nvSpPr>
        <p:spPr>
          <a:xfrm>
            <a:off x="1074539" y="5638443"/>
            <a:ext cx="627102" cy="22860"/>
          </a:xfrm>
          <a:prstGeom prst="roundRect">
            <a:avLst>
              <a:gd name="adj" fmla="val 705484"/>
            </a:avLst>
          </a:prstGeom>
          <a:solidFill>
            <a:srgbClr val="60646A"/>
          </a:solidFill>
          <a:ln/>
        </p:spPr>
        <p:txBody>
          <a:bodyPr/>
          <a:lstStyle/>
          <a:p>
            <a:endParaRPr lang="en-GB"/>
          </a:p>
        </p:txBody>
      </p:sp>
      <p:sp>
        <p:nvSpPr>
          <p:cNvPr id="18" name="Shape 15"/>
          <p:cNvSpPr/>
          <p:nvPr/>
        </p:nvSpPr>
        <p:spPr>
          <a:xfrm>
            <a:off x="694253" y="5448300"/>
            <a:ext cx="403146" cy="403146"/>
          </a:xfrm>
          <a:prstGeom prst="roundRect">
            <a:avLst>
              <a:gd name="adj" fmla="val 40004"/>
            </a:avLst>
          </a:prstGeom>
          <a:solidFill>
            <a:srgbClr val="282C32"/>
          </a:solidFill>
          <a:ln/>
        </p:spPr>
        <p:txBody>
          <a:bodyPr/>
          <a:lstStyle/>
          <a:p>
            <a:endParaRPr lang="en-GB"/>
          </a:p>
        </p:txBody>
      </p:sp>
      <p:sp>
        <p:nvSpPr>
          <p:cNvPr id="19" name="Text 16"/>
          <p:cNvSpPr/>
          <p:nvPr/>
        </p:nvSpPr>
        <p:spPr>
          <a:xfrm>
            <a:off x="819388" y="5508427"/>
            <a:ext cx="152876" cy="282893"/>
          </a:xfrm>
          <a:prstGeom prst="rect">
            <a:avLst/>
          </a:prstGeom>
          <a:noFill/>
          <a:ln/>
        </p:spPr>
        <p:txBody>
          <a:bodyPr wrap="none" rtlCol="0" anchor="t"/>
          <a:lstStyle/>
          <a:p>
            <a:pPr marL="0" indent="0" algn="ctr">
              <a:lnSpc>
                <a:spcPts val="2228"/>
              </a:lnSpc>
              <a:buNone/>
            </a:pPr>
            <a:r>
              <a:rPr lang="en-US" sz="2228" b="1" dirty="0">
                <a:solidFill>
                  <a:srgbClr val="EEEFF5"/>
                </a:solidFill>
                <a:latin typeface="Barlow" pitchFamily="34" charset="0"/>
                <a:ea typeface="Barlow" pitchFamily="34" charset="-122"/>
                <a:cs typeface="Barlow" pitchFamily="34" charset="-120"/>
              </a:rPr>
              <a:t>3</a:t>
            </a:r>
            <a:endParaRPr lang="en-US" sz="2228" dirty="0"/>
          </a:p>
        </p:txBody>
      </p:sp>
      <p:sp>
        <p:nvSpPr>
          <p:cNvPr id="20" name="Text 17"/>
          <p:cNvSpPr/>
          <p:nvPr/>
        </p:nvSpPr>
        <p:spPr>
          <a:xfrm>
            <a:off x="1881307" y="5425916"/>
            <a:ext cx="2357795" cy="294680"/>
          </a:xfrm>
          <a:prstGeom prst="rect">
            <a:avLst/>
          </a:prstGeom>
          <a:noFill/>
          <a:ln/>
        </p:spPr>
        <p:txBody>
          <a:bodyPr wrap="none" rtlCol="0" anchor="t"/>
          <a:lstStyle/>
          <a:p>
            <a:pPr marL="0" indent="0" algn="l">
              <a:lnSpc>
                <a:spcPts val="2321"/>
              </a:lnSpc>
              <a:buNone/>
            </a:pPr>
            <a:r>
              <a:rPr lang="en-US" sz="1857" b="1" dirty="0">
                <a:solidFill>
                  <a:srgbClr val="EEEFF5"/>
                </a:solidFill>
                <a:latin typeface="Barlow" pitchFamily="34" charset="0"/>
                <a:ea typeface="Barlow" pitchFamily="34" charset="-122"/>
                <a:cs typeface="Barlow" pitchFamily="34" charset="-120"/>
              </a:rPr>
              <a:t>Fine-Tuning Phase</a:t>
            </a:r>
            <a:endParaRPr lang="en-US" sz="1857" dirty="0"/>
          </a:p>
        </p:txBody>
      </p:sp>
      <p:sp>
        <p:nvSpPr>
          <p:cNvPr id="21" name="Text 18"/>
          <p:cNvSpPr/>
          <p:nvPr/>
        </p:nvSpPr>
        <p:spPr>
          <a:xfrm>
            <a:off x="1881307" y="5828109"/>
            <a:ext cx="6635591" cy="860108"/>
          </a:xfrm>
          <a:prstGeom prst="rect">
            <a:avLst/>
          </a:prstGeom>
          <a:noFill/>
          <a:ln/>
        </p:spPr>
        <p:txBody>
          <a:bodyPr wrap="square" rtlCol="0" anchor="t"/>
          <a:lstStyle/>
          <a:p>
            <a:pPr marL="0" indent="0" algn="l">
              <a:lnSpc>
                <a:spcPts val="2258"/>
              </a:lnSpc>
              <a:buNone/>
            </a:pPr>
            <a:r>
              <a:rPr lang="en-US" sz="1411" dirty="0">
                <a:solidFill>
                  <a:srgbClr val="EEEFF5"/>
                </a:solidFill>
                <a:latin typeface="Montserrat" pitchFamily="34" charset="0"/>
                <a:ea typeface="Montserrat" pitchFamily="34" charset="-122"/>
                <a:cs typeface="Montserrat" pitchFamily="34" charset="-120"/>
              </a:rPr>
              <a:t>As training nears completion, a lower learning rate allows for fine-tuning of model parameters, ensuring precise adjustments without overshooting optimal values.</a:t>
            </a:r>
            <a:endParaRPr lang="en-US" sz="141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GB"/>
          </a:p>
        </p:txBody>
      </p:sp>
      <p:sp>
        <p:nvSpPr>
          <p:cNvPr id="3" name="Shape 1"/>
          <p:cNvSpPr/>
          <p:nvPr/>
        </p:nvSpPr>
        <p:spPr>
          <a:xfrm>
            <a:off x="0" y="0"/>
            <a:ext cx="14630400" cy="8229600"/>
          </a:xfrm>
          <a:prstGeom prst="rect">
            <a:avLst/>
          </a:prstGeom>
          <a:solidFill>
            <a:srgbClr val="282C32"/>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2554010"/>
          </a:xfrm>
          <a:prstGeom prst="rect">
            <a:avLst/>
          </a:prstGeom>
        </p:spPr>
      </p:pic>
      <p:sp>
        <p:nvSpPr>
          <p:cNvPr id="5" name="Text 2"/>
          <p:cNvSpPr/>
          <p:nvPr/>
        </p:nvSpPr>
        <p:spPr>
          <a:xfrm>
            <a:off x="1441013" y="3279577"/>
            <a:ext cx="9853136" cy="672108"/>
          </a:xfrm>
          <a:prstGeom prst="rect">
            <a:avLst/>
          </a:prstGeom>
          <a:noFill/>
          <a:ln/>
        </p:spPr>
        <p:txBody>
          <a:bodyPr wrap="none" rtlCol="0" anchor="t"/>
          <a:lstStyle/>
          <a:p>
            <a:pPr marL="0" indent="0">
              <a:lnSpc>
                <a:spcPts val="5292"/>
              </a:lnSpc>
              <a:buNone/>
            </a:pPr>
            <a:r>
              <a:rPr lang="en-US" sz="4234" b="1" dirty="0">
                <a:solidFill>
                  <a:srgbClr val="9998FF"/>
                </a:solidFill>
                <a:latin typeface="Barlow" pitchFamily="34" charset="0"/>
                <a:ea typeface="Barlow" pitchFamily="34" charset="-122"/>
                <a:cs typeface="Barlow" pitchFamily="34" charset="-120"/>
              </a:rPr>
              <a:t>Crop Recommendation System: Overview</a:t>
            </a:r>
            <a:endParaRPr lang="en-US" sz="4234" dirty="0"/>
          </a:p>
        </p:txBody>
      </p:sp>
      <p:sp>
        <p:nvSpPr>
          <p:cNvPr id="6" name="Shape 3"/>
          <p:cNvSpPr/>
          <p:nvPr/>
        </p:nvSpPr>
        <p:spPr>
          <a:xfrm>
            <a:off x="1441013" y="4258151"/>
            <a:ext cx="5772031" cy="1520785"/>
          </a:xfrm>
          <a:prstGeom prst="roundRect">
            <a:avLst>
              <a:gd name="adj" fmla="val 12092"/>
            </a:avLst>
          </a:prstGeom>
          <a:solidFill>
            <a:srgbClr val="282C32"/>
          </a:solidFill>
          <a:ln/>
        </p:spPr>
        <p:txBody>
          <a:bodyPr/>
          <a:lstStyle/>
          <a:p>
            <a:endParaRPr lang="en-GB"/>
          </a:p>
        </p:txBody>
      </p:sp>
      <p:sp>
        <p:nvSpPr>
          <p:cNvPr id="7" name="Text 4"/>
          <p:cNvSpPr/>
          <p:nvPr/>
        </p:nvSpPr>
        <p:spPr>
          <a:xfrm>
            <a:off x="1645325" y="4462463"/>
            <a:ext cx="3710345" cy="335994"/>
          </a:xfrm>
          <a:prstGeom prst="rect">
            <a:avLst/>
          </a:prstGeom>
          <a:noFill/>
          <a:ln/>
        </p:spPr>
        <p:txBody>
          <a:bodyPr wrap="none" rtlCol="0" anchor="t"/>
          <a:lstStyle/>
          <a:p>
            <a:pPr marL="0" indent="0">
              <a:lnSpc>
                <a:spcPts val="2646"/>
              </a:lnSpc>
              <a:buNone/>
            </a:pPr>
            <a:r>
              <a:rPr lang="en-US" sz="2117" b="1" dirty="0">
                <a:solidFill>
                  <a:srgbClr val="EEEFF5"/>
                </a:solidFill>
                <a:latin typeface="Barlow" pitchFamily="34" charset="0"/>
                <a:ea typeface="Barlow" pitchFamily="34" charset="-122"/>
                <a:cs typeface="Barlow" pitchFamily="34" charset="-120"/>
              </a:rPr>
              <a:t>Data-Driven Recommendations</a:t>
            </a:r>
            <a:endParaRPr lang="en-US" sz="2117" dirty="0"/>
          </a:p>
        </p:txBody>
      </p:sp>
      <p:sp>
        <p:nvSpPr>
          <p:cNvPr id="8" name="Text 5"/>
          <p:cNvSpPr/>
          <p:nvPr/>
        </p:nvSpPr>
        <p:spPr>
          <a:xfrm>
            <a:off x="1645325" y="4920972"/>
            <a:ext cx="5363408" cy="653653"/>
          </a:xfrm>
          <a:prstGeom prst="rect">
            <a:avLst/>
          </a:prstGeom>
          <a:noFill/>
          <a:ln/>
        </p:spPr>
        <p:txBody>
          <a:bodyPr wrap="square" rtlCol="0" anchor="t"/>
          <a:lstStyle/>
          <a:p>
            <a:pPr marL="0" indent="0">
              <a:lnSpc>
                <a:spcPts val="2574"/>
              </a:lnSpc>
              <a:buNone/>
            </a:pPr>
            <a:r>
              <a:rPr lang="en-US" sz="1609" dirty="0">
                <a:solidFill>
                  <a:srgbClr val="EEEFF5"/>
                </a:solidFill>
                <a:latin typeface="Montserrat" pitchFamily="34" charset="0"/>
                <a:ea typeface="Montserrat" pitchFamily="34" charset="-122"/>
                <a:cs typeface="Montserrat" pitchFamily="34" charset="-120"/>
              </a:rPr>
              <a:t>Analyzes soil nutrients (NPK) and geographical location to suggest optimal crops for cultivation.</a:t>
            </a:r>
            <a:endParaRPr lang="en-US" sz="1609" dirty="0"/>
          </a:p>
        </p:txBody>
      </p:sp>
      <p:sp>
        <p:nvSpPr>
          <p:cNvPr id="9" name="Shape 6"/>
          <p:cNvSpPr/>
          <p:nvPr/>
        </p:nvSpPr>
        <p:spPr>
          <a:xfrm>
            <a:off x="7417356" y="4258151"/>
            <a:ext cx="5772031" cy="1520785"/>
          </a:xfrm>
          <a:prstGeom prst="roundRect">
            <a:avLst>
              <a:gd name="adj" fmla="val 12092"/>
            </a:avLst>
          </a:prstGeom>
          <a:solidFill>
            <a:srgbClr val="282C32"/>
          </a:solidFill>
          <a:ln/>
        </p:spPr>
        <p:txBody>
          <a:bodyPr/>
          <a:lstStyle/>
          <a:p>
            <a:endParaRPr lang="en-GB"/>
          </a:p>
        </p:txBody>
      </p:sp>
      <p:sp>
        <p:nvSpPr>
          <p:cNvPr id="10" name="Text 7"/>
          <p:cNvSpPr/>
          <p:nvPr/>
        </p:nvSpPr>
        <p:spPr>
          <a:xfrm>
            <a:off x="7621667" y="4462463"/>
            <a:ext cx="2702838" cy="335994"/>
          </a:xfrm>
          <a:prstGeom prst="rect">
            <a:avLst/>
          </a:prstGeom>
          <a:noFill/>
          <a:ln/>
        </p:spPr>
        <p:txBody>
          <a:bodyPr wrap="none" rtlCol="0" anchor="t"/>
          <a:lstStyle/>
          <a:p>
            <a:pPr marL="0" indent="0">
              <a:lnSpc>
                <a:spcPts val="2646"/>
              </a:lnSpc>
              <a:buNone/>
            </a:pPr>
            <a:r>
              <a:rPr lang="en-US" sz="2117" b="1" dirty="0">
                <a:solidFill>
                  <a:srgbClr val="EEEFF5"/>
                </a:solidFill>
                <a:latin typeface="Barlow" pitchFamily="34" charset="0"/>
                <a:ea typeface="Barlow" pitchFamily="34" charset="-122"/>
                <a:cs typeface="Barlow" pitchFamily="34" charset="-120"/>
              </a:rPr>
              <a:t>Enhanced Productivity</a:t>
            </a:r>
            <a:endParaRPr lang="en-US" sz="2117" dirty="0"/>
          </a:p>
        </p:txBody>
      </p:sp>
      <p:sp>
        <p:nvSpPr>
          <p:cNvPr id="11" name="Text 8"/>
          <p:cNvSpPr/>
          <p:nvPr/>
        </p:nvSpPr>
        <p:spPr>
          <a:xfrm>
            <a:off x="7621667" y="4920972"/>
            <a:ext cx="5363408" cy="653653"/>
          </a:xfrm>
          <a:prstGeom prst="rect">
            <a:avLst/>
          </a:prstGeom>
          <a:noFill/>
          <a:ln/>
        </p:spPr>
        <p:txBody>
          <a:bodyPr wrap="square" rtlCol="0" anchor="t"/>
          <a:lstStyle/>
          <a:p>
            <a:pPr marL="0" indent="0">
              <a:lnSpc>
                <a:spcPts val="2574"/>
              </a:lnSpc>
              <a:buNone/>
            </a:pPr>
            <a:r>
              <a:rPr lang="en-US" sz="1609" dirty="0">
                <a:solidFill>
                  <a:srgbClr val="EEEFF5"/>
                </a:solidFill>
                <a:latin typeface="Montserrat" pitchFamily="34" charset="0"/>
                <a:ea typeface="Montserrat" pitchFamily="34" charset="-122"/>
                <a:cs typeface="Montserrat" pitchFamily="34" charset="-120"/>
              </a:rPr>
              <a:t>Tailored recommendations maximize yield and reduce crop failure risk.</a:t>
            </a:r>
            <a:endParaRPr lang="en-US" sz="1609" dirty="0"/>
          </a:p>
        </p:txBody>
      </p:sp>
      <p:sp>
        <p:nvSpPr>
          <p:cNvPr id="12" name="Shape 9"/>
          <p:cNvSpPr/>
          <p:nvPr/>
        </p:nvSpPr>
        <p:spPr>
          <a:xfrm>
            <a:off x="1441013" y="5983248"/>
            <a:ext cx="5772031" cy="1520785"/>
          </a:xfrm>
          <a:prstGeom prst="roundRect">
            <a:avLst>
              <a:gd name="adj" fmla="val 12092"/>
            </a:avLst>
          </a:prstGeom>
          <a:solidFill>
            <a:srgbClr val="282C32"/>
          </a:solidFill>
          <a:ln/>
        </p:spPr>
        <p:txBody>
          <a:bodyPr/>
          <a:lstStyle/>
          <a:p>
            <a:endParaRPr lang="en-GB"/>
          </a:p>
        </p:txBody>
      </p:sp>
      <p:sp>
        <p:nvSpPr>
          <p:cNvPr id="13" name="Text 10"/>
          <p:cNvSpPr/>
          <p:nvPr/>
        </p:nvSpPr>
        <p:spPr>
          <a:xfrm>
            <a:off x="1645325" y="6187559"/>
            <a:ext cx="2688431" cy="335994"/>
          </a:xfrm>
          <a:prstGeom prst="rect">
            <a:avLst/>
          </a:prstGeom>
          <a:noFill/>
          <a:ln/>
        </p:spPr>
        <p:txBody>
          <a:bodyPr wrap="none" rtlCol="0" anchor="t"/>
          <a:lstStyle/>
          <a:p>
            <a:pPr marL="0" indent="0">
              <a:lnSpc>
                <a:spcPts val="2646"/>
              </a:lnSpc>
              <a:buNone/>
            </a:pPr>
            <a:r>
              <a:rPr lang="en-US" sz="2117" b="1" dirty="0">
                <a:solidFill>
                  <a:srgbClr val="EEEFF5"/>
                </a:solidFill>
                <a:latin typeface="Barlow" pitchFamily="34" charset="0"/>
                <a:ea typeface="Barlow" pitchFamily="34" charset="-122"/>
                <a:cs typeface="Barlow" pitchFamily="34" charset="-120"/>
              </a:rPr>
              <a:t>Sustainable Farming</a:t>
            </a:r>
            <a:endParaRPr lang="en-US" sz="2117" dirty="0"/>
          </a:p>
        </p:txBody>
      </p:sp>
      <p:sp>
        <p:nvSpPr>
          <p:cNvPr id="14" name="Text 11"/>
          <p:cNvSpPr/>
          <p:nvPr/>
        </p:nvSpPr>
        <p:spPr>
          <a:xfrm>
            <a:off x="1645325" y="6646069"/>
            <a:ext cx="5363408" cy="653653"/>
          </a:xfrm>
          <a:prstGeom prst="rect">
            <a:avLst/>
          </a:prstGeom>
          <a:noFill/>
          <a:ln/>
        </p:spPr>
        <p:txBody>
          <a:bodyPr wrap="square" rtlCol="0" anchor="t"/>
          <a:lstStyle/>
          <a:p>
            <a:pPr marL="0" indent="0">
              <a:lnSpc>
                <a:spcPts val="2574"/>
              </a:lnSpc>
              <a:buNone/>
            </a:pPr>
            <a:r>
              <a:rPr lang="en-US" sz="1609" dirty="0">
                <a:solidFill>
                  <a:srgbClr val="EEEFF5"/>
                </a:solidFill>
                <a:latin typeface="Montserrat" pitchFamily="34" charset="0"/>
                <a:ea typeface="Montserrat" pitchFamily="34" charset="-122"/>
                <a:cs typeface="Montserrat" pitchFamily="34" charset="-120"/>
              </a:rPr>
              <a:t>Promotes practices aligned with local soil and climate conditions.</a:t>
            </a:r>
            <a:endParaRPr lang="en-US" sz="1609" dirty="0"/>
          </a:p>
        </p:txBody>
      </p:sp>
      <p:sp>
        <p:nvSpPr>
          <p:cNvPr id="15" name="Shape 12"/>
          <p:cNvSpPr/>
          <p:nvPr/>
        </p:nvSpPr>
        <p:spPr>
          <a:xfrm>
            <a:off x="7417356" y="5983248"/>
            <a:ext cx="5772031" cy="1520785"/>
          </a:xfrm>
          <a:prstGeom prst="roundRect">
            <a:avLst>
              <a:gd name="adj" fmla="val 12092"/>
            </a:avLst>
          </a:prstGeom>
          <a:solidFill>
            <a:srgbClr val="282C32"/>
          </a:solidFill>
          <a:ln/>
        </p:spPr>
        <p:txBody>
          <a:bodyPr/>
          <a:lstStyle/>
          <a:p>
            <a:endParaRPr lang="en-GB"/>
          </a:p>
        </p:txBody>
      </p:sp>
      <p:sp>
        <p:nvSpPr>
          <p:cNvPr id="16" name="Text 13"/>
          <p:cNvSpPr/>
          <p:nvPr/>
        </p:nvSpPr>
        <p:spPr>
          <a:xfrm>
            <a:off x="7621667" y="6187559"/>
            <a:ext cx="2688431" cy="335994"/>
          </a:xfrm>
          <a:prstGeom prst="rect">
            <a:avLst/>
          </a:prstGeom>
          <a:noFill/>
          <a:ln/>
        </p:spPr>
        <p:txBody>
          <a:bodyPr wrap="none" rtlCol="0" anchor="t"/>
          <a:lstStyle/>
          <a:p>
            <a:pPr marL="0" indent="0">
              <a:lnSpc>
                <a:spcPts val="2646"/>
              </a:lnSpc>
              <a:buNone/>
            </a:pPr>
            <a:r>
              <a:rPr lang="en-US" sz="2117" b="1" dirty="0">
                <a:solidFill>
                  <a:srgbClr val="EEEFF5"/>
                </a:solidFill>
                <a:latin typeface="Barlow" pitchFamily="34" charset="0"/>
                <a:ea typeface="Barlow" pitchFamily="34" charset="-122"/>
                <a:cs typeface="Barlow" pitchFamily="34" charset="-120"/>
              </a:rPr>
              <a:t>Precision Agriculture</a:t>
            </a:r>
            <a:endParaRPr lang="en-US" sz="2117" dirty="0"/>
          </a:p>
        </p:txBody>
      </p:sp>
      <p:sp>
        <p:nvSpPr>
          <p:cNvPr id="17" name="Text 14"/>
          <p:cNvSpPr/>
          <p:nvPr/>
        </p:nvSpPr>
        <p:spPr>
          <a:xfrm>
            <a:off x="7621667" y="6646069"/>
            <a:ext cx="5363408" cy="653653"/>
          </a:xfrm>
          <a:prstGeom prst="rect">
            <a:avLst/>
          </a:prstGeom>
          <a:noFill/>
          <a:ln/>
        </p:spPr>
        <p:txBody>
          <a:bodyPr wrap="square" rtlCol="0" anchor="t"/>
          <a:lstStyle/>
          <a:p>
            <a:pPr marL="0" indent="0">
              <a:lnSpc>
                <a:spcPts val="2574"/>
              </a:lnSpc>
              <a:buNone/>
            </a:pPr>
            <a:r>
              <a:rPr lang="en-US" sz="1609" dirty="0">
                <a:solidFill>
                  <a:srgbClr val="EEEFF5"/>
                </a:solidFill>
                <a:latin typeface="Montserrat" pitchFamily="34" charset="0"/>
                <a:ea typeface="Montserrat" pitchFamily="34" charset="-122"/>
                <a:cs typeface="Montserrat" pitchFamily="34" charset="-120"/>
              </a:rPr>
              <a:t>Utilizes machine learning for accurate crop selection based on specific farm conditions.</a:t>
            </a:r>
            <a:endParaRPr lang="en-US" sz="1609" dirty="0"/>
          </a:p>
        </p:txBody>
      </p:sp>
    </p:spTree>
    <p:extLst>
      <p:ext uri="{BB962C8B-B14F-4D97-AF65-F5344CB8AC3E}">
        <p14:creationId xmlns:p14="http://schemas.microsoft.com/office/powerpoint/2010/main" val="23225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TotalTime>
  <Words>1404</Words>
  <Application>Microsoft Office PowerPoint</Application>
  <PresentationFormat>Custom</PresentationFormat>
  <Paragraphs>178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lil Aady</cp:lastModifiedBy>
  <cp:revision>4</cp:revision>
  <dcterms:created xsi:type="dcterms:W3CDTF">2024-08-23T18:57:32Z</dcterms:created>
  <dcterms:modified xsi:type="dcterms:W3CDTF">2024-08-24T03:41:16Z</dcterms:modified>
</cp:coreProperties>
</file>